
<file path=[Content_Types].xml><?xml version="1.0" encoding="utf-8"?>
<Types xmlns="http://schemas.openxmlformats.org/package/2006/content-types">
  <Default Extension="jpeg" ContentType="image/jpeg"/>
  <Default Extension="jpg" ContentType="image/jp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7" r:id="rId2"/>
    <p:sldId id="258" r:id="rId3"/>
    <p:sldId id="259" r:id="rId4"/>
    <p:sldId id="260" r:id="rId5"/>
    <p:sldId id="261" r:id="rId6"/>
    <p:sldId id="281" r:id="rId7"/>
    <p:sldId id="262" r:id="rId8"/>
    <p:sldId id="279" r:id="rId9"/>
    <p:sldId id="280" r:id="rId10"/>
    <p:sldId id="263" r:id="rId11"/>
    <p:sldId id="282" r:id="rId12"/>
    <p:sldId id="283" r:id="rId13"/>
    <p:sldId id="284" r:id="rId14"/>
    <p:sldId id="285" r:id="rId15"/>
    <p:sldId id="286" r:id="rId16"/>
    <p:sldId id="276" r:id="rId17"/>
    <p:sldId id="264" r:id="rId18"/>
    <p:sldId id="291" r:id="rId19"/>
    <p:sldId id="290" r:id="rId20"/>
    <p:sldId id="289" r:id="rId21"/>
    <p:sldId id="288" r:id="rId22"/>
    <p:sldId id="287" r:id="rId23"/>
    <p:sldId id="267" r:id="rId24"/>
    <p:sldId id="297" r:id="rId25"/>
    <p:sldId id="298" r:id="rId26"/>
    <p:sldId id="299" r:id="rId27"/>
    <p:sldId id="305" r:id="rId28"/>
    <p:sldId id="304" r:id="rId29"/>
    <p:sldId id="303" r:id="rId30"/>
    <p:sldId id="302" r:id="rId31"/>
    <p:sldId id="301" r:id="rId32"/>
    <p:sldId id="269" r:id="rId33"/>
    <p:sldId id="265" r:id="rId34"/>
    <p:sldId id="274" r:id="rId35"/>
    <p:sldId id="307" r:id="rId36"/>
    <p:sldId id="266" r:id="rId37"/>
    <p:sldId id="306" r:id="rId38"/>
    <p:sldId id="270" r:id="rId39"/>
    <p:sldId id="275" r:id="rId40"/>
    <p:sldId id="278"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7" d="100"/>
          <a:sy n="77" d="100"/>
        </p:scale>
        <p:origin x="1546" y="6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jp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23597B-99E9-4D89-B3A7-AF7269CF0CB0}" type="datetimeFigureOut">
              <a:rPr lang="en-IN" smtClean="0"/>
              <a:t>17-01-2022</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E63E9F-17D9-4D9D-A155-C06C7C01E417}" type="slidenum">
              <a:rPr lang="en-IN" smtClean="0"/>
              <a:t>‹#›</a:t>
            </a:fld>
            <a:endParaRPr lang="en-IN"/>
          </a:p>
        </p:txBody>
      </p:sp>
    </p:spTree>
    <p:extLst>
      <p:ext uri="{BB962C8B-B14F-4D97-AF65-F5344CB8AC3E}">
        <p14:creationId xmlns:p14="http://schemas.microsoft.com/office/powerpoint/2010/main" val="1978767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20769F63-365D-4A0A-B033-A46EF4671CBB}" type="slidenum">
              <a:rPr lang="en-IN" smtClean="0"/>
              <a:t>1</a:t>
            </a:fld>
            <a:endParaRPr lang="en-IN"/>
          </a:p>
        </p:txBody>
      </p:sp>
      <p:sp>
        <p:nvSpPr>
          <p:cNvPr id="5" name="Footer Placeholder 4"/>
          <p:cNvSpPr>
            <a:spLocks noGrp="1"/>
          </p:cNvSpPr>
          <p:nvPr>
            <p:ph type="ftr" sz="quarter" idx="11"/>
          </p:nvPr>
        </p:nvSpPr>
        <p:spPr/>
        <p:txBody>
          <a:bodyPr/>
          <a:lstStyle/>
          <a:p>
            <a:r>
              <a:rPr lang="en-IN"/>
              <a:t>BATCH NO:                   PRESENTED DATE:</a:t>
            </a:r>
          </a:p>
        </p:txBody>
      </p:sp>
      <p:sp>
        <p:nvSpPr>
          <p:cNvPr id="6" name="Header Placeholder 5"/>
          <p:cNvSpPr>
            <a:spLocks noGrp="1"/>
          </p:cNvSpPr>
          <p:nvPr>
            <p:ph type="hdr" sz="quarter" idx="12"/>
          </p:nvPr>
        </p:nvSpPr>
        <p:spPr/>
        <p:txBody>
          <a:bodyPr/>
          <a:lstStyle/>
          <a:p>
            <a:r>
              <a:rPr lang="en-IN"/>
              <a:t>REVIEW-I</a:t>
            </a:r>
          </a:p>
        </p:txBody>
      </p:sp>
    </p:spTree>
    <p:extLst>
      <p:ext uri="{BB962C8B-B14F-4D97-AF65-F5344CB8AC3E}">
        <p14:creationId xmlns:p14="http://schemas.microsoft.com/office/powerpoint/2010/main" val="2012198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BA6DA363-769F-4536-A585-05649B49E1BA}" type="datetime1">
              <a:rPr lang="en-IN" smtClean="0"/>
              <a:t>17-01-2022</a:t>
            </a:fld>
            <a:endParaRPr lang="en-IN"/>
          </a:p>
        </p:txBody>
      </p:sp>
      <p:sp>
        <p:nvSpPr>
          <p:cNvPr id="5" name="Footer Placeholder 4"/>
          <p:cNvSpPr>
            <a:spLocks noGrp="1"/>
          </p:cNvSpPr>
          <p:nvPr>
            <p:ph type="ftr" sz="quarter" idx="11"/>
          </p:nvPr>
        </p:nvSpPr>
        <p:spPr/>
        <p:txBody>
          <a:bodyPr/>
          <a:lstStyle/>
          <a:p>
            <a:r>
              <a:rPr lang="en-IN"/>
              <a:t>BATCH NO:     DEPARTMENT OF COMPUTER SCIENCE &amp; ENGINEERING</a:t>
            </a:r>
          </a:p>
        </p:txBody>
      </p:sp>
      <p:sp>
        <p:nvSpPr>
          <p:cNvPr id="6" name="Slide Number Placeholder 5"/>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1981147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A7F2E8A3-6808-4ECB-90A8-23FB4F90A890}" type="datetime1">
              <a:rPr lang="en-IN" smtClean="0"/>
              <a:t>17-01-2022</a:t>
            </a:fld>
            <a:endParaRPr lang="en-IN"/>
          </a:p>
        </p:txBody>
      </p:sp>
      <p:sp>
        <p:nvSpPr>
          <p:cNvPr id="5" name="Footer Placeholder 4"/>
          <p:cNvSpPr>
            <a:spLocks noGrp="1"/>
          </p:cNvSpPr>
          <p:nvPr>
            <p:ph type="ftr" sz="quarter" idx="11"/>
          </p:nvPr>
        </p:nvSpPr>
        <p:spPr/>
        <p:txBody>
          <a:bodyPr/>
          <a:lstStyle/>
          <a:p>
            <a:r>
              <a:rPr lang="en-IN"/>
              <a:t>BATCH NO:     DEPARTMENT OF COMPUTER SCIENCE &amp; ENGINEERING</a:t>
            </a:r>
          </a:p>
        </p:txBody>
      </p:sp>
      <p:sp>
        <p:nvSpPr>
          <p:cNvPr id="6" name="Slide Number Placeholder 5"/>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361413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BED1D602-7652-41E6-8E54-FEB20C9E5001}" type="datetime1">
              <a:rPr lang="en-IN" smtClean="0"/>
              <a:t>17-01-2022</a:t>
            </a:fld>
            <a:endParaRPr lang="en-IN"/>
          </a:p>
        </p:txBody>
      </p:sp>
      <p:sp>
        <p:nvSpPr>
          <p:cNvPr id="5" name="Footer Placeholder 4"/>
          <p:cNvSpPr>
            <a:spLocks noGrp="1"/>
          </p:cNvSpPr>
          <p:nvPr>
            <p:ph type="ftr" sz="quarter" idx="11"/>
          </p:nvPr>
        </p:nvSpPr>
        <p:spPr/>
        <p:txBody>
          <a:bodyPr/>
          <a:lstStyle/>
          <a:p>
            <a:r>
              <a:rPr lang="en-IN"/>
              <a:t>BATCH NO:     DEPARTMENT OF COMPUTER SCIENCE &amp; ENGINEERING</a:t>
            </a:r>
          </a:p>
        </p:txBody>
      </p:sp>
      <p:sp>
        <p:nvSpPr>
          <p:cNvPr id="6" name="Slide Number Placeholder 5"/>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11595049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p:cNvSpPr>
            <a:spLocks noGrp="1"/>
          </p:cNvSpPr>
          <p:nvPr>
            <p:ph type="ftr" sz="quarter" idx="11"/>
          </p:nvPr>
        </p:nvSpPr>
        <p:spPr/>
        <p:txBody>
          <a:bodyPr/>
          <a:lstStyle/>
          <a:p>
            <a:r>
              <a:rPr lang="en-IN"/>
              <a:t>BATCH NO:     DEPARTMENT OF COMPUTER SCIENCE &amp; ENGINEERING</a:t>
            </a:r>
          </a:p>
        </p:txBody>
      </p:sp>
      <p:sp>
        <p:nvSpPr>
          <p:cNvPr id="6" name="Slide Number Placeholder 5"/>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580337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A00805-E3D1-44AE-9F79-6E27E8D11E6B}" type="datetime1">
              <a:rPr lang="en-IN" smtClean="0"/>
              <a:t>17-01-2022</a:t>
            </a:fld>
            <a:endParaRPr lang="en-IN"/>
          </a:p>
        </p:txBody>
      </p:sp>
      <p:sp>
        <p:nvSpPr>
          <p:cNvPr id="5" name="Footer Placeholder 4"/>
          <p:cNvSpPr>
            <a:spLocks noGrp="1"/>
          </p:cNvSpPr>
          <p:nvPr>
            <p:ph type="ftr" sz="quarter" idx="11"/>
          </p:nvPr>
        </p:nvSpPr>
        <p:spPr/>
        <p:txBody>
          <a:bodyPr/>
          <a:lstStyle/>
          <a:p>
            <a:r>
              <a:rPr lang="en-IN"/>
              <a:t>BATCH NO:     DEPARTMENT OF COMPUTER SCIENCE &amp; ENGINEERING</a:t>
            </a:r>
          </a:p>
        </p:txBody>
      </p:sp>
      <p:sp>
        <p:nvSpPr>
          <p:cNvPr id="6" name="Slide Number Placeholder 5"/>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3413810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D8AA0376-BD03-4456-8456-9D2801477B8A}" type="datetime1">
              <a:rPr lang="en-IN" smtClean="0"/>
              <a:t>17-01-2022</a:t>
            </a:fld>
            <a:endParaRPr lang="en-IN"/>
          </a:p>
        </p:txBody>
      </p:sp>
      <p:sp>
        <p:nvSpPr>
          <p:cNvPr id="6" name="Footer Placeholder 5"/>
          <p:cNvSpPr>
            <a:spLocks noGrp="1"/>
          </p:cNvSpPr>
          <p:nvPr>
            <p:ph type="ftr" sz="quarter" idx="11"/>
          </p:nvPr>
        </p:nvSpPr>
        <p:spPr/>
        <p:txBody>
          <a:bodyPr/>
          <a:lstStyle/>
          <a:p>
            <a:r>
              <a:rPr lang="en-IN"/>
              <a:t>BATCH NO:     DEPARTMENT OF COMPUTER SCIENCE &amp; ENGINEERING</a:t>
            </a:r>
          </a:p>
        </p:txBody>
      </p:sp>
      <p:sp>
        <p:nvSpPr>
          <p:cNvPr id="7" name="Slide Number Placeholder 6"/>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51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06A259B2-5909-479A-86EA-B8E6D0B656E5}" type="datetime1">
              <a:rPr lang="en-IN" smtClean="0"/>
              <a:t>17-01-2022</a:t>
            </a:fld>
            <a:endParaRPr lang="en-IN"/>
          </a:p>
        </p:txBody>
      </p:sp>
      <p:sp>
        <p:nvSpPr>
          <p:cNvPr id="8" name="Footer Placeholder 7"/>
          <p:cNvSpPr>
            <a:spLocks noGrp="1"/>
          </p:cNvSpPr>
          <p:nvPr>
            <p:ph type="ftr" sz="quarter" idx="11"/>
          </p:nvPr>
        </p:nvSpPr>
        <p:spPr/>
        <p:txBody>
          <a:bodyPr/>
          <a:lstStyle/>
          <a:p>
            <a:r>
              <a:rPr lang="en-IN"/>
              <a:t>BATCH NO:     DEPARTMENT OF COMPUTER SCIENCE &amp; ENGINEERING</a:t>
            </a:r>
          </a:p>
        </p:txBody>
      </p:sp>
      <p:sp>
        <p:nvSpPr>
          <p:cNvPr id="9" name="Slide Number Placeholder 8"/>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21187905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14B8D5B8-FCD1-4494-B40C-0F9201435A46}" type="datetime1">
              <a:rPr lang="en-IN" smtClean="0"/>
              <a:t>17-01-2022</a:t>
            </a:fld>
            <a:endParaRPr lang="en-IN"/>
          </a:p>
        </p:txBody>
      </p:sp>
      <p:sp>
        <p:nvSpPr>
          <p:cNvPr id="4" name="Footer Placeholder 3"/>
          <p:cNvSpPr>
            <a:spLocks noGrp="1"/>
          </p:cNvSpPr>
          <p:nvPr>
            <p:ph type="ftr" sz="quarter" idx="11"/>
          </p:nvPr>
        </p:nvSpPr>
        <p:spPr/>
        <p:txBody>
          <a:bodyPr/>
          <a:lstStyle/>
          <a:p>
            <a:r>
              <a:rPr lang="en-IN"/>
              <a:t>BATCH NO:     DEPARTMENT OF COMPUTER SCIENCE &amp; ENGINEERING</a:t>
            </a:r>
          </a:p>
        </p:txBody>
      </p:sp>
      <p:sp>
        <p:nvSpPr>
          <p:cNvPr id="5" name="Slide Number Placeholder 4"/>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19021639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99F7AA-1DC8-40E9-BC7E-AD5661FFF492}" type="datetime1">
              <a:rPr lang="en-IN" smtClean="0"/>
              <a:t>17-01-2022</a:t>
            </a:fld>
            <a:endParaRPr lang="en-IN"/>
          </a:p>
        </p:txBody>
      </p:sp>
      <p:sp>
        <p:nvSpPr>
          <p:cNvPr id="3" name="Footer Placeholder 2"/>
          <p:cNvSpPr>
            <a:spLocks noGrp="1"/>
          </p:cNvSpPr>
          <p:nvPr>
            <p:ph type="ftr" sz="quarter" idx="11"/>
          </p:nvPr>
        </p:nvSpPr>
        <p:spPr/>
        <p:txBody>
          <a:bodyPr/>
          <a:lstStyle/>
          <a:p>
            <a:r>
              <a:rPr lang="en-IN"/>
              <a:t>BATCH NO:     DEPARTMENT OF COMPUTER SCIENCE &amp; ENGINEERING</a:t>
            </a:r>
          </a:p>
        </p:txBody>
      </p:sp>
      <p:sp>
        <p:nvSpPr>
          <p:cNvPr id="4" name="Slide Number Placeholder 3"/>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510164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42E248-904C-4342-9ACC-45977B3E8097}" type="datetime1">
              <a:rPr lang="en-IN" smtClean="0"/>
              <a:t>17-01-2022</a:t>
            </a:fld>
            <a:endParaRPr lang="en-IN"/>
          </a:p>
        </p:txBody>
      </p:sp>
      <p:sp>
        <p:nvSpPr>
          <p:cNvPr id="6" name="Footer Placeholder 5"/>
          <p:cNvSpPr>
            <a:spLocks noGrp="1"/>
          </p:cNvSpPr>
          <p:nvPr>
            <p:ph type="ftr" sz="quarter" idx="11"/>
          </p:nvPr>
        </p:nvSpPr>
        <p:spPr/>
        <p:txBody>
          <a:bodyPr/>
          <a:lstStyle/>
          <a:p>
            <a:r>
              <a:rPr lang="en-IN"/>
              <a:t>BATCH NO:     DEPARTMENT OF COMPUTER SCIENCE &amp; ENGINEERING</a:t>
            </a:r>
          </a:p>
        </p:txBody>
      </p:sp>
      <p:sp>
        <p:nvSpPr>
          <p:cNvPr id="7" name="Slide Number Placeholder 6"/>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487034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E4663E3-F8C6-4E1A-880E-12A9EC39D0A4}" type="datetime1">
              <a:rPr lang="en-IN" smtClean="0"/>
              <a:t>17-01-2022</a:t>
            </a:fld>
            <a:endParaRPr lang="en-IN"/>
          </a:p>
        </p:txBody>
      </p:sp>
      <p:sp>
        <p:nvSpPr>
          <p:cNvPr id="6" name="Footer Placeholder 5"/>
          <p:cNvSpPr>
            <a:spLocks noGrp="1"/>
          </p:cNvSpPr>
          <p:nvPr>
            <p:ph type="ftr" sz="quarter" idx="11"/>
          </p:nvPr>
        </p:nvSpPr>
        <p:spPr/>
        <p:txBody>
          <a:bodyPr/>
          <a:lstStyle/>
          <a:p>
            <a:r>
              <a:rPr lang="en-IN"/>
              <a:t>BATCH NO:     DEPARTMENT OF COMPUTER SCIENCE &amp; ENGINEERING</a:t>
            </a:r>
          </a:p>
        </p:txBody>
      </p:sp>
      <p:sp>
        <p:nvSpPr>
          <p:cNvPr id="7" name="Slide Number Placeholder 6"/>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3094070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410C77-848B-4F1F-B383-63A05AF82216}" type="datetime1">
              <a:rPr lang="en-IN" smtClean="0"/>
              <a:t>17-01-2022</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BATCH NO:     DEPARTMENT OF COMPUTER SCIENCE &amp; ENGINEERING</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9AD40C-E5A7-4132-A31D-54A4D1BB6E89}" type="slidenum">
              <a:rPr lang="en-IN" smtClean="0"/>
              <a:t>‹#›</a:t>
            </a:fld>
            <a:endParaRPr lang="en-IN"/>
          </a:p>
        </p:txBody>
      </p:sp>
      <p:pic>
        <p:nvPicPr>
          <p:cNvPr id="8" name="Picture 7">
            <a:extLst>
              <a:ext uri="{FF2B5EF4-FFF2-40B4-BE49-F238E27FC236}">
                <a16:creationId xmlns:a16="http://schemas.microsoft.com/office/drawing/2014/main" id="{EEEE36C1-ED18-4C35-8CA5-5A80BC523765}"/>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316787" y="197732"/>
            <a:ext cx="1370013" cy="1370013"/>
          </a:xfrm>
          <a:prstGeom prst="rect">
            <a:avLst/>
          </a:prstGeom>
        </p:spPr>
      </p:pic>
    </p:spTree>
    <p:extLst>
      <p:ext uri="{BB962C8B-B14F-4D97-AF65-F5344CB8AC3E}">
        <p14:creationId xmlns:p14="http://schemas.microsoft.com/office/powerpoint/2010/main" val="18053841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https://youtu.be/ZnZxsQTUdw8" TargetMode="External"/><Relationship Id="rId4" Type="http://schemas.openxmlformats.org/officeDocument/2006/relationships/image" Target="../media/image1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sciencedirect.com/science/article/abs/pii/S0960148116311648" TargetMode="External"/><Relationship Id="rId7" Type="http://schemas.openxmlformats.org/officeDocument/2006/relationships/hyperlink" Target="https://statisticsbyjim.com/regression/choosing-regression-analysis/" TargetMode="External"/><Relationship Id="rId2" Type="http://schemas.openxmlformats.org/officeDocument/2006/relationships/hyperlink" Target="https://www.kaggle.com/dronio/SolarEnergy" TargetMode="External"/><Relationship Id="rId1" Type="http://schemas.openxmlformats.org/officeDocument/2006/relationships/slideLayout" Target="../slideLayouts/slideLayout2.xml"/><Relationship Id="rId6" Type="http://schemas.openxmlformats.org/officeDocument/2006/relationships/hyperlink" Target="https://en.wikipedia.org/wiki/Regression_analysis" TargetMode="External"/><Relationship Id="rId5" Type="http://schemas.openxmlformats.org/officeDocument/2006/relationships/hyperlink" Target="http://www.ijstr.org/final-print/Clustering-Model-For-Solar-Irradiation-Prediction-Using-Machine-Learning-Algorithm-.pdf" TargetMode="External"/><Relationship Id="rId4" Type="http://schemas.openxmlformats.org/officeDocument/2006/relationships/hyperlink" Target="https://ieeexplore.ieee.org/document/8663110"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Desktop/LITERATURE/2018.pdf" TargetMode="External"/><Relationship Id="rId3" Type="http://schemas.openxmlformats.org/officeDocument/2006/relationships/hyperlink" Target="../Desktop/LITERATURE/2020-2.pdf" TargetMode="External"/><Relationship Id="rId7" Type="http://schemas.openxmlformats.org/officeDocument/2006/relationships/hyperlink" Target="../Desktop/LITERATURE/2019-44.pdf" TargetMode="External"/><Relationship Id="rId2" Type="http://schemas.openxmlformats.org/officeDocument/2006/relationships/hyperlink" Target="../Desktop/LITERATURE/2020.pdf" TargetMode="External"/><Relationship Id="rId1" Type="http://schemas.openxmlformats.org/officeDocument/2006/relationships/slideLayout" Target="../slideLayouts/slideLayout2.xml"/><Relationship Id="rId6" Type="http://schemas.openxmlformats.org/officeDocument/2006/relationships/hyperlink" Target="../Desktop/LITERATURE/2019-2.pdf" TargetMode="External"/><Relationship Id="rId5" Type="http://schemas.openxmlformats.org/officeDocument/2006/relationships/hyperlink" Target="../Desktop/LITERATURE/2019.pdf" TargetMode="External"/><Relationship Id="rId10" Type="http://schemas.openxmlformats.org/officeDocument/2006/relationships/hyperlink" Target="../Desktop/LITERATURE/2017.pdf" TargetMode="External"/><Relationship Id="rId4" Type="http://schemas.openxmlformats.org/officeDocument/2006/relationships/hyperlink" Target="../Desktop/LITERATURE/2020-3.pdf" TargetMode="External"/><Relationship Id="rId9" Type="http://schemas.openxmlformats.org/officeDocument/2006/relationships/hyperlink" Target="../Desktop/LITERATURE/2018-2.pdf"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ogo VTU"/>
          <p:cNvPicPr/>
          <p:nvPr/>
        </p:nvPicPr>
        <p:blipFill>
          <a:blip r:embed="rId3">
            <a:extLst>
              <a:ext uri="{28A0092B-C50C-407E-A947-70E740481C1C}">
                <a14:useLocalDpi xmlns:a14="http://schemas.microsoft.com/office/drawing/2010/main" val="0"/>
              </a:ext>
            </a:extLst>
          </a:blip>
          <a:srcRect/>
          <a:stretch>
            <a:fillRect/>
          </a:stretch>
        </p:blipFill>
        <p:spPr bwMode="auto">
          <a:xfrm>
            <a:off x="3455876" y="526209"/>
            <a:ext cx="2232248" cy="633063"/>
          </a:xfrm>
          <a:prstGeom prst="rect">
            <a:avLst/>
          </a:prstGeom>
          <a:noFill/>
          <a:ln>
            <a:noFill/>
          </a:ln>
        </p:spPr>
      </p:pic>
      <p:sp>
        <p:nvSpPr>
          <p:cNvPr id="4" name="Rectangle 3"/>
          <p:cNvSpPr/>
          <p:nvPr/>
        </p:nvSpPr>
        <p:spPr>
          <a:xfrm>
            <a:off x="755576" y="1700808"/>
            <a:ext cx="7848872" cy="1846659"/>
          </a:xfrm>
          <a:prstGeom prst="rect">
            <a:avLst/>
          </a:prstGeom>
        </p:spPr>
        <p:txBody>
          <a:bodyPr wrap="square">
            <a:spAutoFit/>
          </a:bodyPr>
          <a:lstStyle/>
          <a:p>
            <a:pPr algn="ctr" eaLnBrk="1" hangingPunct="1"/>
            <a:r>
              <a:rPr lang="en-US" altLang="en-US" sz="1600" b="1" dirty="0">
                <a:latin typeface="Times New Roman" panose="02020603050405020304" pitchFamily="18" charset="0"/>
                <a:ea typeface="Verdana" panose="020B0604030504040204" pitchFamily="34" charset="0"/>
                <a:cs typeface="Times New Roman" panose="02020603050405020304" pitchFamily="18" charset="0"/>
              </a:rPr>
              <a:t>DEPARTMENT OF COMPUTER SCIENCE &amp; ENGINEERING</a:t>
            </a:r>
          </a:p>
          <a:p>
            <a:pPr algn="ctr" eaLnBrk="1" hangingPunct="1"/>
            <a:r>
              <a:rPr lang="en-US" altLang="en-US" sz="1600" b="1" dirty="0">
                <a:latin typeface="Times New Roman" panose="02020603050405020304" pitchFamily="18" charset="0"/>
                <a:ea typeface="Verdana" panose="020B0604030504040204" pitchFamily="34" charset="0"/>
                <a:cs typeface="Times New Roman" panose="02020603050405020304" pitchFamily="18" charset="0"/>
              </a:rPr>
              <a:t>SCHOOL OF COMPUTING</a:t>
            </a:r>
          </a:p>
          <a:p>
            <a:pPr algn="ctr"/>
            <a:endParaRPr lang="en-US" sz="1600" b="1" dirty="0">
              <a:latin typeface="Times New Roman" pitchFamily="18" charset="0"/>
              <a:ea typeface="Verdana" pitchFamily="34" charset="0"/>
              <a:cs typeface="Times New Roman" pitchFamily="18" charset="0"/>
            </a:endParaRPr>
          </a:p>
          <a:p>
            <a:pPr algn="ctr"/>
            <a:r>
              <a:rPr lang="en-US" sz="1600" b="1" dirty="0">
                <a:latin typeface="Times New Roman" pitchFamily="18" charset="0"/>
                <a:ea typeface="Verdana" pitchFamily="34" charset="0"/>
                <a:cs typeface="Times New Roman" pitchFamily="18" charset="0"/>
              </a:rPr>
              <a:t>1156CS601- MINOR PROJECT</a:t>
            </a:r>
          </a:p>
          <a:p>
            <a:pPr algn="ctr" eaLnBrk="1" hangingPunct="1"/>
            <a:r>
              <a:rPr lang="en-US" sz="1600" b="1" dirty="0">
                <a:latin typeface="Times New Roman" pitchFamily="18" charset="0"/>
                <a:ea typeface="Verdana" pitchFamily="34" charset="0"/>
                <a:cs typeface="Times New Roman" pitchFamily="18" charset="0"/>
              </a:rPr>
              <a:t>WINTER SEMESTER 20-21</a:t>
            </a:r>
            <a:endParaRPr lang="en-US" altLang="en-US" sz="1600" b="1" dirty="0">
              <a:latin typeface="Times New Roman" panose="02020603050405020304" pitchFamily="18" charset="0"/>
              <a:ea typeface="Verdana" panose="020B0604030504040204" pitchFamily="34" charset="0"/>
              <a:cs typeface="Times New Roman" panose="02020603050405020304" pitchFamily="18" charset="0"/>
            </a:endParaRPr>
          </a:p>
          <a:p>
            <a:pPr algn="ctr" eaLnBrk="1" hangingPunct="1"/>
            <a:r>
              <a:rPr lang="en-IN" altLang="en-US" sz="1600" b="1" dirty="0">
                <a:latin typeface="Times New Roman" panose="02020603050405020304" pitchFamily="18" charset="0"/>
                <a:ea typeface="Verdana" panose="020B0604030504040204" pitchFamily="34" charset="0"/>
                <a:cs typeface="Times New Roman" panose="02020603050405020304" pitchFamily="18" charset="0"/>
              </a:rPr>
              <a:t>SEMESTER END PROJECT VIVA VOCE EXAMINATIONS</a:t>
            </a:r>
            <a:endParaRPr lang="en-IN" altLang="en-US" sz="1600" dirty="0">
              <a:ea typeface="Verdana" panose="020B0604030504040204" pitchFamily="34" charset="0"/>
              <a:cs typeface="Times New Roman" panose="02020603050405020304" pitchFamily="18" charset="0"/>
            </a:endParaRPr>
          </a:p>
          <a:p>
            <a:pPr algn="ctr"/>
            <a:endParaRPr lang="en-IN" dirty="0"/>
          </a:p>
        </p:txBody>
      </p:sp>
      <p:sp>
        <p:nvSpPr>
          <p:cNvPr id="7" name="Rectangle 6"/>
          <p:cNvSpPr/>
          <p:nvPr/>
        </p:nvSpPr>
        <p:spPr>
          <a:xfrm>
            <a:off x="395536" y="3957439"/>
            <a:ext cx="8304631" cy="707886"/>
          </a:xfrm>
          <a:prstGeom prst="rect">
            <a:avLst/>
          </a:prstGeom>
        </p:spPr>
        <p:txBody>
          <a:bodyPr wrap="square">
            <a:spAutoFit/>
          </a:bodyPr>
          <a:lstStyle/>
          <a:p>
            <a:pPr algn="ctr"/>
            <a:r>
              <a:rPr lang="en-IN" sz="2000" b="1" dirty="0">
                <a:latin typeface="Times New Roman" pitchFamily="18" charset="0"/>
                <a:cs typeface="Times New Roman" pitchFamily="18" charset="0"/>
              </a:rPr>
              <a:t>“Multilayer-Perceptron-Neural-Network-Supervised-Learning-based-Solar-Radiation-Prediction”</a:t>
            </a:r>
            <a:endParaRPr lang="en-IN" sz="2000" dirty="0"/>
          </a:p>
        </p:txBody>
      </p:sp>
      <p:sp>
        <p:nvSpPr>
          <p:cNvPr id="8" name="Rectangle 7"/>
          <p:cNvSpPr/>
          <p:nvPr/>
        </p:nvSpPr>
        <p:spPr>
          <a:xfrm>
            <a:off x="4067944" y="4869160"/>
            <a:ext cx="4860032" cy="1169551"/>
          </a:xfrm>
          <a:prstGeom prst="rect">
            <a:avLst/>
          </a:prstGeom>
        </p:spPr>
        <p:txBody>
          <a:bodyPr wrap="square">
            <a:spAutoFit/>
          </a:bodyPr>
          <a:lstStyle/>
          <a:p>
            <a:r>
              <a:rPr lang="en-IN" sz="1400" b="1" dirty="0">
                <a:latin typeface="Times New Roman" pitchFamily="18" charset="0"/>
                <a:cs typeface="Times New Roman" pitchFamily="18" charset="0"/>
              </a:rPr>
              <a:t>PRESENTED BY</a:t>
            </a:r>
          </a:p>
          <a:p>
            <a:pPr algn="ctr"/>
            <a:endParaRPr lang="en-IN" sz="1400" b="1" dirty="0">
              <a:latin typeface="Times New Roman" pitchFamily="18" charset="0"/>
              <a:cs typeface="Times New Roman" pitchFamily="18" charset="0"/>
            </a:endParaRPr>
          </a:p>
          <a:p>
            <a:r>
              <a:rPr lang="en-IN" sz="1400" b="1" dirty="0">
                <a:latin typeface="Times New Roman" pitchFamily="18" charset="0"/>
                <a:cs typeface="Times New Roman" pitchFamily="18" charset="0"/>
              </a:rPr>
              <a:t>1. K.V.THANOOJ   (13186)(18UECS0438)</a:t>
            </a:r>
          </a:p>
          <a:p>
            <a:r>
              <a:rPr lang="en-IN" sz="1400" b="1" dirty="0">
                <a:latin typeface="Times New Roman" pitchFamily="18" charset="0"/>
                <a:cs typeface="Times New Roman" pitchFamily="18" charset="0"/>
              </a:rPr>
              <a:t>2. P.V.SANDEEP     (13196)(18UECS0616)</a:t>
            </a:r>
          </a:p>
          <a:p>
            <a:r>
              <a:rPr lang="en-IN" sz="1400" b="1" dirty="0">
                <a:latin typeface="Times New Roman" pitchFamily="18" charset="0"/>
                <a:cs typeface="Times New Roman" pitchFamily="18" charset="0"/>
              </a:rPr>
              <a:t>3. A.JAYANTH        (12550)(18UECS0072)</a:t>
            </a:r>
          </a:p>
        </p:txBody>
      </p:sp>
      <p:sp>
        <p:nvSpPr>
          <p:cNvPr id="9" name="Rectangle 8"/>
          <p:cNvSpPr/>
          <p:nvPr/>
        </p:nvSpPr>
        <p:spPr>
          <a:xfrm>
            <a:off x="612068" y="4940588"/>
            <a:ext cx="3599892" cy="954107"/>
          </a:xfrm>
          <a:prstGeom prst="rect">
            <a:avLst/>
          </a:prstGeom>
        </p:spPr>
        <p:txBody>
          <a:bodyPr wrap="square">
            <a:spAutoFit/>
          </a:bodyPr>
          <a:lstStyle/>
          <a:p>
            <a:r>
              <a:rPr lang="en-IN" sz="1400" b="1" dirty="0">
                <a:latin typeface="Times New Roman" pitchFamily="18" charset="0"/>
                <a:cs typeface="Times New Roman" pitchFamily="18" charset="0"/>
              </a:rPr>
              <a:t>SUPERVISED BY    </a:t>
            </a:r>
          </a:p>
          <a:p>
            <a:endParaRPr lang="en-IN" sz="1400" b="1" dirty="0">
              <a:latin typeface="Times New Roman" pitchFamily="18" charset="0"/>
              <a:cs typeface="Times New Roman" pitchFamily="18" charset="0"/>
            </a:endParaRPr>
          </a:p>
          <a:p>
            <a:r>
              <a:rPr lang="en-IN" sz="1400" b="1" dirty="0" err="1">
                <a:latin typeface="Times New Roman" pitchFamily="18" charset="0"/>
                <a:cs typeface="Times New Roman" pitchFamily="18" charset="0"/>
              </a:rPr>
              <a:t>Dr.</a:t>
            </a:r>
            <a:r>
              <a:rPr lang="en-IN" sz="1400" b="1" dirty="0">
                <a:latin typeface="Times New Roman" pitchFamily="18" charset="0"/>
                <a:cs typeface="Times New Roman" pitchFamily="18" charset="0"/>
              </a:rPr>
              <a:t> M.SHYAMLA DEVI M.E.,</a:t>
            </a:r>
            <a:r>
              <a:rPr lang="en-IN" sz="1400" b="1" dirty="0" err="1">
                <a:latin typeface="Times New Roman" pitchFamily="18" charset="0"/>
                <a:cs typeface="Times New Roman" pitchFamily="18" charset="0"/>
              </a:rPr>
              <a:t>Ph.D</a:t>
            </a:r>
            <a:r>
              <a:rPr lang="en-IN" sz="1400" b="1" dirty="0">
                <a:latin typeface="Times New Roman" pitchFamily="18" charset="0"/>
                <a:cs typeface="Times New Roman" pitchFamily="18" charset="0"/>
              </a:rPr>
              <a:t>., </a:t>
            </a:r>
          </a:p>
          <a:p>
            <a:r>
              <a:rPr lang="en-IN" sz="1400" b="1" dirty="0">
                <a:latin typeface="Times New Roman" pitchFamily="18" charset="0"/>
                <a:cs typeface="Times New Roman" pitchFamily="18" charset="0"/>
              </a:rPr>
              <a:t>PROFESSOR</a:t>
            </a:r>
            <a:endParaRPr lang="en-IN" sz="1400" dirty="0"/>
          </a:p>
        </p:txBody>
      </p:sp>
      <p:sp>
        <p:nvSpPr>
          <p:cNvPr id="10" name="Slide Number Placeholder 9"/>
          <p:cNvSpPr>
            <a:spLocks noGrp="1"/>
          </p:cNvSpPr>
          <p:nvPr>
            <p:ph type="sldNum" sz="quarter" idx="12"/>
          </p:nvPr>
        </p:nvSpPr>
        <p:spPr/>
        <p:txBody>
          <a:bodyPr/>
          <a:lstStyle/>
          <a:p>
            <a:fld id="{FA00FD27-8DB0-4CB2-BD37-BEA95C6A1008}" type="slidenum">
              <a:rPr lang="en-IN" smtClean="0"/>
              <a:t>1</a:t>
            </a:fld>
            <a:endParaRPr lang="en-IN"/>
          </a:p>
        </p:txBody>
      </p:sp>
      <p:sp>
        <p:nvSpPr>
          <p:cNvPr id="11" name="Footer Placeholder 10"/>
          <p:cNvSpPr>
            <a:spLocks noGrp="1"/>
          </p:cNvSpPr>
          <p:nvPr>
            <p:ph type="ftr" sz="quarter" idx="11"/>
          </p:nvPr>
        </p:nvSpPr>
        <p:spPr>
          <a:xfrm>
            <a:off x="2915816" y="6367759"/>
            <a:ext cx="4544144" cy="365125"/>
          </a:xfrm>
        </p:spPr>
        <p:txBody>
          <a:bodyPr/>
          <a:lstStyle/>
          <a:p>
            <a:r>
              <a:rPr lang="en-IN" dirty="0"/>
              <a:t>BATCH NO: 7    DEPARTMENT OF COMPUTER SCIENCE &amp; ENGINEERING</a:t>
            </a:r>
          </a:p>
        </p:txBody>
      </p:sp>
      <p:sp>
        <p:nvSpPr>
          <p:cNvPr id="2" name="Date Placeholder 1">
            <a:extLst>
              <a:ext uri="{FF2B5EF4-FFF2-40B4-BE49-F238E27FC236}">
                <a16:creationId xmlns:a16="http://schemas.microsoft.com/office/drawing/2014/main" id="{6D511147-AFFF-4453-A241-C7169518B0E5}"/>
              </a:ext>
            </a:extLst>
          </p:cNvPr>
          <p:cNvSpPr>
            <a:spLocks noGrp="1"/>
          </p:cNvSpPr>
          <p:nvPr>
            <p:ph type="dt" sz="half" idx="10"/>
          </p:nvPr>
        </p:nvSpPr>
        <p:spPr/>
        <p:txBody>
          <a:bodyPr/>
          <a:lstStyle/>
          <a:p>
            <a:fld id="{696BFAAE-BFBD-42D0-94D0-858912CAA7FB}" type="datetime1">
              <a:rPr lang="en-IN" smtClean="0"/>
              <a:t>17-01-2022</a:t>
            </a:fld>
            <a:endParaRPr lang="en-IN"/>
          </a:p>
        </p:txBody>
      </p:sp>
    </p:spTree>
    <p:extLst>
      <p:ext uri="{BB962C8B-B14F-4D97-AF65-F5344CB8AC3E}">
        <p14:creationId xmlns:p14="http://schemas.microsoft.com/office/powerpoint/2010/main" val="2427753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342900" lvl="0" indent="-342900">
              <a:spcBef>
                <a:spcPts val="1055"/>
              </a:spcBef>
              <a:spcAft>
                <a:spcPts val="0"/>
              </a:spcAft>
              <a:buFont typeface="Wingdings" panose="05000000000000000000" pitchFamily="2" charset="2"/>
              <a:buChar char="Ø"/>
            </a:pPr>
            <a:r>
              <a:rPr lang="en-US" sz="2000" spc="-5" dirty="0">
                <a:latin typeface="Times New Roman"/>
                <a:cs typeface="Times New Roman"/>
              </a:rPr>
              <a:t>MODULE 1:</a:t>
            </a:r>
          </a:p>
          <a:p>
            <a:pPr marL="12700" marR="48895" indent="0">
              <a:lnSpc>
                <a:spcPts val="2690"/>
              </a:lnSpc>
              <a:spcBef>
                <a:spcPts val="1495"/>
              </a:spcBef>
              <a:buNone/>
            </a:pPr>
            <a:r>
              <a:rPr lang="en-US" sz="2000" spc="-5" dirty="0">
                <a:latin typeface="Times New Roman"/>
                <a:cs typeface="Times New Roman"/>
              </a:rPr>
              <a:t>        </a:t>
            </a:r>
            <a:r>
              <a:rPr lang="en-US" sz="2000" dirty="0">
                <a:effectLst/>
                <a:latin typeface="Times New Roman" panose="02020603050405020304" pitchFamily="18" charset="0"/>
                <a:ea typeface="Times New Roman" panose="02020603050405020304" pitchFamily="18" charset="0"/>
              </a:rPr>
              <a:t>Data Collection and training using Machine Learning Algorithms</a:t>
            </a:r>
          </a:p>
          <a:p>
            <a:pPr lvl="0">
              <a:spcBef>
                <a:spcPts val="1055"/>
              </a:spcBef>
              <a:spcAft>
                <a:spcPts val="0"/>
              </a:spcAft>
              <a:buFont typeface="Wingdings" panose="05000000000000000000" pitchFamily="2" charset="2"/>
              <a:buChar char="Ø"/>
              <a:tabLst>
                <a:tab pos="742950" algn="l"/>
              </a:tabLst>
            </a:pPr>
            <a:r>
              <a:rPr lang="en-US" sz="2000" spc="-5" dirty="0">
                <a:latin typeface="Times New Roman"/>
                <a:cs typeface="Times New Roman"/>
              </a:rPr>
              <a:t> MODULE 2:</a:t>
            </a:r>
          </a:p>
          <a:p>
            <a:pPr marL="0" lvl="0" indent="0">
              <a:spcBef>
                <a:spcPts val="1055"/>
              </a:spcBef>
              <a:spcAft>
                <a:spcPts val="0"/>
              </a:spcAft>
              <a:buNone/>
              <a:tabLst>
                <a:tab pos="742950" algn="l"/>
              </a:tabLst>
            </a:pPr>
            <a:r>
              <a:rPr lang="en-US" sz="2000" spc="-5" dirty="0">
                <a:latin typeface="Times New Roman"/>
                <a:cs typeface="Times New Roman"/>
              </a:rPr>
              <a:t>       Solar Radiation dataset analysis.</a:t>
            </a:r>
          </a:p>
          <a:p>
            <a:pPr marL="457200" lvl="0" indent="-457200">
              <a:spcBef>
                <a:spcPts val="1055"/>
              </a:spcBef>
              <a:spcAft>
                <a:spcPts val="0"/>
              </a:spcAft>
              <a:buFont typeface="Wingdings" panose="05000000000000000000" pitchFamily="2" charset="2"/>
              <a:buChar char="Ø"/>
            </a:pPr>
            <a:r>
              <a:rPr lang="en-US" sz="2000" spc="-5" dirty="0">
                <a:latin typeface="Times New Roman"/>
                <a:cs typeface="Times New Roman"/>
              </a:rPr>
              <a:t>MODULE 3:</a:t>
            </a:r>
          </a:p>
          <a:p>
            <a:pPr marL="0" lvl="0" indent="0">
              <a:spcBef>
                <a:spcPts val="1055"/>
              </a:spcBef>
              <a:spcAft>
                <a:spcPts val="0"/>
              </a:spcAft>
              <a:buNone/>
            </a:pPr>
            <a:r>
              <a:rPr lang="en-US" sz="2000" spc="-5" dirty="0">
                <a:latin typeface="Times New Roman"/>
                <a:cs typeface="Times New Roman"/>
              </a:rPr>
              <a:t>        Data Fitted Into Regressors</a:t>
            </a:r>
          </a:p>
          <a:p>
            <a:pPr marL="0" lvl="0" indent="0">
              <a:spcBef>
                <a:spcPts val="1055"/>
              </a:spcBef>
              <a:spcAft>
                <a:spcPts val="0"/>
              </a:spcAft>
              <a:buNone/>
            </a:pPr>
            <a:endParaRPr lang="en-US" sz="2000" spc="-5" dirty="0">
              <a:latin typeface="Times New Roman"/>
              <a:cs typeface="Times New Roman"/>
            </a:endParaRPr>
          </a:p>
          <a:p>
            <a:pPr marL="1033780" marR="762000" algn="ctr">
              <a:spcBef>
                <a:spcPts val="1035"/>
              </a:spcBef>
              <a:spcAft>
                <a:spcPts val="0"/>
              </a:spcAft>
            </a:pPr>
            <a:endParaRPr lang="en-US" sz="1800" dirty="0">
              <a:effectLst/>
              <a:latin typeface="Times New Roman" panose="02020603050405020304" pitchFamily="18" charset="0"/>
              <a:ea typeface="Times New Roman" panose="02020603050405020304" pitchFamily="18" charset="0"/>
            </a:endParaRPr>
          </a:p>
          <a:p>
            <a:pPr marL="12700" marR="48895" indent="533400">
              <a:lnSpc>
                <a:spcPts val="2690"/>
              </a:lnSpc>
              <a:spcBef>
                <a:spcPts val="1495"/>
              </a:spcBef>
            </a:pPr>
            <a:endParaRPr lang="en-US" sz="1600" dirty="0">
              <a:latin typeface="Times New Roman"/>
              <a:cs typeface="Times New Roman"/>
            </a:endParaRPr>
          </a:p>
          <a:p>
            <a:pPr marL="203200" indent="0">
              <a:lnSpc>
                <a:spcPct val="100000"/>
              </a:lnSpc>
              <a:spcBef>
                <a:spcPts val="915"/>
              </a:spcBef>
              <a:buNone/>
            </a:pPr>
            <a:endParaRPr lang="en-US" sz="2000" dirty="0">
              <a:latin typeface="Times New Roman"/>
              <a:cs typeface="Times New Roman"/>
            </a:endParaRPr>
          </a:p>
        </p:txBody>
      </p:sp>
      <p:sp>
        <p:nvSpPr>
          <p:cNvPr id="4" name="Footer Placeholder 3"/>
          <p:cNvSpPr>
            <a:spLocks noGrp="1"/>
          </p:cNvSpPr>
          <p:nvPr>
            <p:ph type="ftr" sz="quarter" idx="11"/>
          </p:nvPr>
        </p:nvSpPr>
        <p:spPr>
          <a:xfrm>
            <a:off x="3124200" y="6356350"/>
            <a:ext cx="4760168" cy="365125"/>
          </a:xfrm>
        </p:spPr>
        <p:txBody>
          <a:bodyPr/>
          <a:lstStyle/>
          <a:p>
            <a:r>
              <a:rPr lang="en-IN" dirty="0"/>
              <a:t>BATCH NO: 7   DEPARTMENT OF COMPUTER SCIENCE &amp; ENGINEERING</a:t>
            </a:r>
          </a:p>
        </p:txBody>
      </p:sp>
      <p:sp>
        <p:nvSpPr>
          <p:cNvPr id="5" name="Slide Number Placeholder 4"/>
          <p:cNvSpPr>
            <a:spLocks noGrp="1"/>
          </p:cNvSpPr>
          <p:nvPr>
            <p:ph type="sldNum" sz="quarter" idx="12"/>
          </p:nvPr>
        </p:nvSpPr>
        <p:spPr/>
        <p:txBody>
          <a:bodyPr/>
          <a:lstStyle/>
          <a:p>
            <a:fld id="{FA00FD27-8DB0-4CB2-BD37-BEA95C6A1008}" type="slidenum">
              <a:rPr lang="en-IN" smtClean="0"/>
              <a:t>10</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DESIGN AND METHODOLOGIES</a:t>
            </a:r>
            <a:endParaRPr lang="en-IN" dirty="0"/>
          </a:p>
        </p:txBody>
      </p:sp>
      <p:sp>
        <p:nvSpPr>
          <p:cNvPr id="2" name="Date Placeholder 1">
            <a:extLst>
              <a:ext uri="{FF2B5EF4-FFF2-40B4-BE49-F238E27FC236}">
                <a16:creationId xmlns:a16="http://schemas.microsoft.com/office/drawing/2014/main" id="{C3397D96-83FE-4216-8172-3654D20CA535}"/>
              </a:ext>
            </a:extLst>
          </p:cNvPr>
          <p:cNvSpPr>
            <a:spLocks noGrp="1"/>
          </p:cNvSpPr>
          <p:nvPr>
            <p:ph type="dt" sz="half" idx="10"/>
          </p:nvPr>
        </p:nvSpPr>
        <p:spPr/>
        <p:txBody>
          <a:bodyPr/>
          <a:lstStyle/>
          <a:p>
            <a:fld id="{F8E2ADAE-2B48-48DF-9475-2B5A075F4E68}" type="datetime1">
              <a:rPr lang="en-IN" smtClean="0"/>
              <a:t>17-01-2022</a:t>
            </a:fld>
            <a:endParaRPr lang="en-IN"/>
          </a:p>
        </p:txBody>
      </p:sp>
    </p:spTree>
    <p:extLst>
      <p:ext uri="{BB962C8B-B14F-4D97-AF65-F5344CB8AC3E}">
        <p14:creationId xmlns:p14="http://schemas.microsoft.com/office/powerpoint/2010/main" val="4020428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AC436D-C251-411A-AF92-A2857CCF64CB}"/>
              </a:ext>
            </a:extLst>
          </p:cNvPr>
          <p:cNvSpPr>
            <a:spLocks noGrp="1"/>
          </p:cNvSpPr>
          <p:nvPr>
            <p:ph idx="1"/>
          </p:nvPr>
        </p:nvSpPr>
        <p:spPr>
          <a:xfrm>
            <a:off x="251520" y="744976"/>
            <a:ext cx="8229600" cy="4525963"/>
          </a:xfrm>
        </p:spPr>
        <p:txBody>
          <a:bodyPr/>
          <a:lstStyle/>
          <a:p>
            <a:pPr marL="469265" marR="5080" indent="-457200">
              <a:lnSpc>
                <a:spcPts val="2690"/>
              </a:lnSpc>
              <a:spcBef>
                <a:spcPts val="345"/>
              </a:spcBef>
              <a:buClr>
                <a:srgbClr val="9E3611"/>
              </a:buClr>
              <a:buSzPct val="97916"/>
              <a:buFont typeface="Wingdings" panose="05000000000000000000" pitchFamily="2" charset="2"/>
              <a:buChar char="Ø"/>
              <a:tabLst>
                <a:tab pos="340995" algn="l"/>
              </a:tabLst>
            </a:pPr>
            <a:r>
              <a:rPr lang="en-US" sz="2400" dirty="0">
                <a:latin typeface="Times New Roman"/>
                <a:cs typeface="Times New Roman"/>
              </a:rPr>
              <a:t>Data Collection and training using Machine</a:t>
            </a:r>
            <a:r>
              <a:rPr lang="en-US" sz="2400" spc="-204" dirty="0">
                <a:latin typeface="Times New Roman"/>
                <a:cs typeface="Times New Roman"/>
              </a:rPr>
              <a:t> </a:t>
            </a:r>
            <a:r>
              <a:rPr lang="en-US" sz="2400" dirty="0">
                <a:latin typeface="Times New Roman"/>
                <a:cs typeface="Times New Roman"/>
              </a:rPr>
              <a:t>Learning    </a:t>
            </a:r>
            <a:r>
              <a:rPr lang="en-US" sz="2400" spc="-5" dirty="0">
                <a:latin typeface="Times New Roman"/>
                <a:cs typeface="Times New Roman"/>
              </a:rPr>
              <a:t>Algorithms</a:t>
            </a:r>
            <a:endParaRPr lang="en-US" sz="2400" dirty="0">
              <a:latin typeface="Times New Roman"/>
              <a:cs typeface="Times New Roman"/>
            </a:endParaRPr>
          </a:p>
          <a:p>
            <a:pPr marL="0" indent="0">
              <a:lnSpc>
                <a:spcPct val="100000"/>
              </a:lnSpc>
              <a:spcBef>
                <a:spcPts val="855"/>
              </a:spcBef>
              <a:buNone/>
            </a:pPr>
            <a:r>
              <a:rPr lang="en-US" sz="2400" dirty="0">
                <a:latin typeface="Times New Roman"/>
                <a:cs typeface="Times New Roman"/>
              </a:rPr>
              <a:t>       </a:t>
            </a:r>
            <a:r>
              <a:rPr lang="en-US" sz="2000" dirty="0">
                <a:latin typeface="Times New Roman"/>
                <a:cs typeface="Times New Roman"/>
              </a:rPr>
              <a:t>Collection </a:t>
            </a:r>
            <a:r>
              <a:rPr lang="en-US" sz="2000" spc="-5" dirty="0">
                <a:latin typeface="Times New Roman"/>
                <a:cs typeface="Times New Roman"/>
              </a:rPr>
              <a:t>of</a:t>
            </a:r>
            <a:r>
              <a:rPr lang="en-US" sz="2000" spc="-70" dirty="0">
                <a:latin typeface="Times New Roman"/>
                <a:cs typeface="Times New Roman"/>
              </a:rPr>
              <a:t> </a:t>
            </a:r>
            <a:r>
              <a:rPr lang="en-US" sz="2000" spc="-5" dirty="0">
                <a:latin typeface="Times New Roman"/>
                <a:cs typeface="Times New Roman"/>
              </a:rPr>
              <a:t>data</a:t>
            </a:r>
            <a:endParaRPr lang="en-US" sz="2400" dirty="0">
              <a:latin typeface="Times New Roman"/>
              <a:cs typeface="Times New Roman"/>
            </a:endParaRPr>
          </a:p>
          <a:p>
            <a:pPr marL="0" indent="0">
              <a:buNone/>
            </a:pPr>
            <a:endParaRPr lang="en-IN" dirty="0"/>
          </a:p>
        </p:txBody>
      </p:sp>
      <p:sp>
        <p:nvSpPr>
          <p:cNvPr id="4" name="Date Placeholder 3">
            <a:extLst>
              <a:ext uri="{FF2B5EF4-FFF2-40B4-BE49-F238E27FC236}">
                <a16:creationId xmlns:a16="http://schemas.microsoft.com/office/drawing/2014/main" id="{E0CC681D-1C36-481F-925C-990DD609E186}"/>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C255D9B9-9250-4967-B25C-5C204607CD7A}"/>
              </a:ext>
            </a:extLst>
          </p:cNvPr>
          <p:cNvSpPr>
            <a:spLocks noGrp="1"/>
          </p:cNvSpPr>
          <p:nvPr>
            <p:ph type="ftr" sz="quarter" idx="11"/>
          </p:nvPr>
        </p:nvSpPr>
        <p:spPr>
          <a:xfrm>
            <a:off x="3124200" y="6356350"/>
            <a:ext cx="4544144" cy="365125"/>
          </a:xfrm>
        </p:spPr>
        <p:txBody>
          <a:bodyPr/>
          <a:lstStyle/>
          <a:p>
            <a:r>
              <a:rPr lang="en-IN" dirty="0"/>
              <a:t>BATCH NO:7     DEPARTMENT OF COMPUTER SCIENCE &amp; ENGINEERING</a:t>
            </a:r>
          </a:p>
        </p:txBody>
      </p:sp>
      <p:sp>
        <p:nvSpPr>
          <p:cNvPr id="6" name="Slide Number Placeholder 5">
            <a:extLst>
              <a:ext uri="{FF2B5EF4-FFF2-40B4-BE49-F238E27FC236}">
                <a16:creationId xmlns:a16="http://schemas.microsoft.com/office/drawing/2014/main" id="{746135FB-D2A0-4A54-9EE2-0D87C222B2A0}"/>
              </a:ext>
            </a:extLst>
          </p:cNvPr>
          <p:cNvSpPr>
            <a:spLocks noGrp="1"/>
          </p:cNvSpPr>
          <p:nvPr>
            <p:ph type="sldNum" sz="quarter" idx="12"/>
          </p:nvPr>
        </p:nvSpPr>
        <p:spPr/>
        <p:txBody>
          <a:bodyPr/>
          <a:lstStyle/>
          <a:p>
            <a:fld id="{669AD40C-E5A7-4132-A31D-54A4D1BB6E89}" type="slidenum">
              <a:rPr lang="en-IN" smtClean="0"/>
              <a:t>11</a:t>
            </a:fld>
            <a:endParaRPr lang="en-IN" dirty="0"/>
          </a:p>
        </p:txBody>
      </p:sp>
      <p:sp>
        <p:nvSpPr>
          <p:cNvPr id="7" name="object 8">
            <a:extLst>
              <a:ext uri="{FF2B5EF4-FFF2-40B4-BE49-F238E27FC236}">
                <a16:creationId xmlns:a16="http://schemas.microsoft.com/office/drawing/2014/main" id="{216083E2-A7CF-47AA-91DB-98D15C85E184}"/>
              </a:ext>
            </a:extLst>
          </p:cNvPr>
          <p:cNvSpPr/>
          <p:nvPr/>
        </p:nvSpPr>
        <p:spPr>
          <a:xfrm>
            <a:off x="827584" y="2204864"/>
            <a:ext cx="5401056" cy="3003804"/>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5954726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9B4A5E-1299-4D6E-8525-4F31D85C250F}"/>
              </a:ext>
            </a:extLst>
          </p:cNvPr>
          <p:cNvSpPr>
            <a:spLocks noGrp="1"/>
          </p:cNvSpPr>
          <p:nvPr>
            <p:ph idx="1"/>
          </p:nvPr>
        </p:nvSpPr>
        <p:spPr>
          <a:xfrm>
            <a:off x="323528" y="980728"/>
            <a:ext cx="8229600" cy="4525963"/>
          </a:xfrm>
        </p:spPr>
        <p:txBody>
          <a:bodyPr>
            <a:normAutofit/>
          </a:bodyPr>
          <a:lstStyle/>
          <a:p>
            <a:pPr marL="114300" indent="0">
              <a:lnSpc>
                <a:spcPct val="150000"/>
              </a:lnSpc>
              <a:buNone/>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DATA COLLECTION  </a:t>
            </a:r>
          </a:p>
          <a:p>
            <a:pPr marL="0" indent="0">
              <a:lnSpc>
                <a:spcPct val="107000"/>
              </a:lnSpc>
              <a:spcAft>
                <a:spcPts val="800"/>
              </a:spcAft>
              <a:buNone/>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marL="342900" lvl="0" indent="-342900" algn="just">
              <a:lnSpc>
                <a:spcPct val="150000"/>
              </a:lnSpc>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The data selection is the process of selecting the data for detecting the attacks.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In this project, the </a:t>
            </a:r>
            <a:r>
              <a:rPr lang="en-US" sz="1800" dirty="0">
                <a:latin typeface="Times New Roman" panose="02020603050405020304" pitchFamily="18" charset="0"/>
                <a:ea typeface="Times New Roman" panose="02020603050405020304" pitchFamily="18" charset="0"/>
              </a:rPr>
              <a:t>solar radiation </a:t>
            </a:r>
            <a:r>
              <a:rPr lang="en-US" sz="1800" dirty="0">
                <a:effectLst/>
                <a:latin typeface="Times New Roman" panose="02020603050405020304" pitchFamily="18" charset="0"/>
                <a:ea typeface="Times New Roman" panose="02020603050405020304" pitchFamily="18" charset="0"/>
              </a:rPr>
              <a:t>dataset is used for predicting </a:t>
            </a:r>
          </a:p>
          <a:p>
            <a:pPr marL="342900" lvl="0" indent="-342900" algn="just">
              <a:lnSpc>
                <a:spcPct val="150000"/>
              </a:lnSpc>
              <a:buFont typeface="Symbol" panose="05050102010706020507" pitchFamily="18" charset="2"/>
              <a:buChar char=""/>
            </a:pPr>
            <a:r>
              <a:rPr lang="en-US" sz="1800" dirty="0">
                <a:latin typeface="Times New Roman" panose="02020603050405020304" pitchFamily="18" charset="0"/>
                <a:ea typeface="Times New Roman" panose="02020603050405020304" pitchFamily="18" charset="0"/>
              </a:rPr>
              <a:t>It includes parameters like  radiation, temperature, humidity, pressure, wind direction</a:t>
            </a:r>
            <a:endParaRPr lang="en-IN" sz="1800" dirty="0">
              <a:effectLst/>
              <a:latin typeface="Times New Roman" panose="02020603050405020304" pitchFamily="18" charset="0"/>
              <a:ea typeface="Times New Roman" panose="02020603050405020304" pitchFamily="18" charset="0"/>
            </a:endParaRPr>
          </a:p>
        </p:txBody>
      </p:sp>
      <p:sp>
        <p:nvSpPr>
          <p:cNvPr id="4" name="Date Placeholder 3">
            <a:extLst>
              <a:ext uri="{FF2B5EF4-FFF2-40B4-BE49-F238E27FC236}">
                <a16:creationId xmlns:a16="http://schemas.microsoft.com/office/drawing/2014/main" id="{FAEBDD89-55FC-4746-A1C3-443055F7A0DD}"/>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7B674F01-BF90-4951-9023-82AE5F3FE105}"/>
              </a:ext>
            </a:extLst>
          </p:cNvPr>
          <p:cNvSpPr>
            <a:spLocks noGrp="1"/>
          </p:cNvSpPr>
          <p:nvPr>
            <p:ph type="ftr" sz="quarter" idx="11"/>
          </p:nvPr>
        </p:nvSpPr>
        <p:spPr>
          <a:xfrm>
            <a:off x="3124200" y="6356350"/>
            <a:ext cx="4544144"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C25F2CAF-EC4B-4F02-8652-25D2D741DCD3}"/>
              </a:ext>
            </a:extLst>
          </p:cNvPr>
          <p:cNvSpPr>
            <a:spLocks noGrp="1"/>
          </p:cNvSpPr>
          <p:nvPr>
            <p:ph type="sldNum" sz="quarter" idx="12"/>
          </p:nvPr>
        </p:nvSpPr>
        <p:spPr/>
        <p:txBody>
          <a:bodyPr/>
          <a:lstStyle/>
          <a:p>
            <a:fld id="{669AD40C-E5A7-4132-A31D-54A4D1BB6E89}" type="slidenum">
              <a:rPr lang="en-IN" smtClean="0"/>
              <a:t>12</a:t>
            </a:fld>
            <a:endParaRPr lang="en-IN"/>
          </a:p>
        </p:txBody>
      </p:sp>
    </p:spTree>
    <p:extLst>
      <p:ext uri="{BB962C8B-B14F-4D97-AF65-F5344CB8AC3E}">
        <p14:creationId xmlns:p14="http://schemas.microsoft.com/office/powerpoint/2010/main" val="11194277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5CA03D-7D36-4875-B256-282F0A7A58CD}"/>
              </a:ext>
            </a:extLst>
          </p:cNvPr>
          <p:cNvSpPr>
            <a:spLocks noGrp="1"/>
          </p:cNvSpPr>
          <p:nvPr>
            <p:ph idx="1"/>
          </p:nvPr>
        </p:nvSpPr>
        <p:spPr/>
        <p:txBody>
          <a:bodyPr>
            <a:normAutofit fontScale="55000" lnSpcReduction="20000"/>
          </a:bodyPr>
          <a:lstStyle/>
          <a:p>
            <a:pPr marL="342900" lvl="0" indent="-342900" algn="just">
              <a:lnSpc>
                <a:spcPct val="150000"/>
              </a:lnSpc>
              <a:spcAft>
                <a:spcPts val="800"/>
              </a:spcAft>
              <a:buFont typeface="Symbol" panose="05050102010706020507" pitchFamily="18" charset="2"/>
              <a:buChar char=""/>
            </a:pPr>
            <a:r>
              <a:rPr lang="en-IN" sz="3200" dirty="0">
                <a:effectLst/>
                <a:latin typeface="Times New Roman" panose="02020603050405020304" pitchFamily="18" charset="0"/>
                <a:ea typeface="Times New Roman" panose="02020603050405020304" pitchFamily="18" charset="0"/>
                <a:cs typeface="Times New Roman" panose="02020603050405020304" pitchFamily="18" charset="0"/>
              </a:rPr>
              <a:t>Data pre-processing is the process of removing the unwanted data from the dataset. </a:t>
            </a:r>
            <a:endParaRPr lang="en-IN" sz="3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3200" dirty="0">
                <a:effectLst/>
                <a:latin typeface="Times New Roman" panose="02020603050405020304" pitchFamily="18" charset="0"/>
                <a:ea typeface="Times New Roman" panose="02020603050405020304" pitchFamily="18" charset="0"/>
                <a:cs typeface="Times New Roman" panose="02020603050405020304" pitchFamily="18" charset="0"/>
              </a:rPr>
              <a:t>Missing data removal</a:t>
            </a:r>
            <a:endParaRPr lang="en-IN" sz="3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IN" sz="3200" dirty="0">
                <a:effectLst/>
                <a:latin typeface="Times New Roman" panose="02020603050405020304" pitchFamily="18" charset="0"/>
                <a:ea typeface="Times New Roman" panose="02020603050405020304" pitchFamily="18" charset="0"/>
              </a:rPr>
              <a:t>Encoding Categorical data</a:t>
            </a:r>
          </a:p>
          <a:p>
            <a:pPr marL="342900" lvl="0" indent="-342900" algn="just">
              <a:lnSpc>
                <a:spcPct val="150000"/>
              </a:lnSpc>
              <a:spcAft>
                <a:spcPts val="800"/>
              </a:spcAft>
              <a:buFont typeface="Symbol" panose="05050102010706020507" pitchFamily="18" charset="2"/>
              <a:buChar char=""/>
            </a:pPr>
            <a:r>
              <a:rPr lang="en-IN" sz="3200" dirty="0">
                <a:effectLst/>
                <a:latin typeface="Times New Roman" panose="02020603050405020304" pitchFamily="18" charset="0"/>
                <a:ea typeface="Calibri" panose="020F0502020204030204" pitchFamily="34" charset="0"/>
                <a:cs typeface="Times New Roman" panose="02020603050405020304" pitchFamily="18" charset="0"/>
              </a:rPr>
              <a:t> Missing data removal: In this process, the null values such as missing values are removed using imputer library.</a:t>
            </a:r>
            <a:endParaRPr lang="en-IN" sz="3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IN" sz="3200" dirty="0">
                <a:effectLst/>
                <a:latin typeface="Times New Roman" panose="02020603050405020304" pitchFamily="18" charset="0"/>
                <a:ea typeface="Calibri" panose="020F0502020204030204" pitchFamily="34" charset="0"/>
                <a:cs typeface="Times New Roman" panose="02020603050405020304" pitchFamily="18" charset="0"/>
              </a:rPr>
              <a:t> Encoding Categorical data: That categorical data is defined as variables with a finite set of label values. That most machine learning algorithms require numerical input and output variables. That an integer and one hot encoding is used to convert categorical data to integer data.</a:t>
            </a:r>
            <a:endParaRPr lang="en-IN" sz="3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Date Placeholder 3">
            <a:extLst>
              <a:ext uri="{FF2B5EF4-FFF2-40B4-BE49-F238E27FC236}">
                <a16:creationId xmlns:a16="http://schemas.microsoft.com/office/drawing/2014/main" id="{F2EA28F5-69F8-4B20-A6AF-DBCF21054EC6}"/>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0F513C17-C52C-4151-BCC6-8649F782DF61}"/>
              </a:ext>
            </a:extLst>
          </p:cNvPr>
          <p:cNvSpPr>
            <a:spLocks noGrp="1"/>
          </p:cNvSpPr>
          <p:nvPr>
            <p:ph type="ftr" sz="quarter" idx="11"/>
          </p:nvPr>
        </p:nvSpPr>
        <p:spPr>
          <a:xfrm>
            <a:off x="3124200" y="6356350"/>
            <a:ext cx="4616152"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9658DA0A-9853-4243-860A-CF043DDB1295}"/>
              </a:ext>
            </a:extLst>
          </p:cNvPr>
          <p:cNvSpPr>
            <a:spLocks noGrp="1"/>
          </p:cNvSpPr>
          <p:nvPr>
            <p:ph type="sldNum" sz="quarter" idx="12"/>
          </p:nvPr>
        </p:nvSpPr>
        <p:spPr/>
        <p:txBody>
          <a:bodyPr/>
          <a:lstStyle/>
          <a:p>
            <a:fld id="{669AD40C-E5A7-4132-A31D-54A4D1BB6E89}" type="slidenum">
              <a:rPr lang="en-IN" smtClean="0"/>
              <a:t>13</a:t>
            </a:fld>
            <a:endParaRPr lang="en-IN"/>
          </a:p>
        </p:txBody>
      </p:sp>
      <p:sp>
        <p:nvSpPr>
          <p:cNvPr id="10" name="TextBox 9">
            <a:extLst>
              <a:ext uri="{FF2B5EF4-FFF2-40B4-BE49-F238E27FC236}">
                <a16:creationId xmlns:a16="http://schemas.microsoft.com/office/drawing/2014/main" id="{57F0F1A1-6CC3-468B-9043-CD644CBF4607}"/>
              </a:ext>
            </a:extLst>
          </p:cNvPr>
          <p:cNvSpPr txBox="1"/>
          <p:nvPr/>
        </p:nvSpPr>
        <p:spPr>
          <a:xfrm>
            <a:off x="683568" y="926849"/>
            <a:ext cx="4572000"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DATA ANALYSIS</a:t>
            </a:r>
          </a:p>
        </p:txBody>
      </p:sp>
    </p:spTree>
    <p:extLst>
      <p:ext uri="{BB962C8B-B14F-4D97-AF65-F5344CB8AC3E}">
        <p14:creationId xmlns:p14="http://schemas.microsoft.com/office/powerpoint/2010/main" val="9337081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021E56B-A489-4703-B4DC-0691388E6058}"/>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86D07E98-CFE7-4032-80D9-8D9939E404D8}"/>
              </a:ext>
            </a:extLst>
          </p:cNvPr>
          <p:cNvSpPr>
            <a:spLocks noGrp="1"/>
          </p:cNvSpPr>
          <p:nvPr>
            <p:ph type="ftr" sz="quarter" idx="11"/>
          </p:nvPr>
        </p:nvSpPr>
        <p:spPr>
          <a:xfrm>
            <a:off x="3124200" y="6356350"/>
            <a:ext cx="4760168" cy="365125"/>
          </a:xfrm>
        </p:spPr>
        <p:txBody>
          <a:bodyPr/>
          <a:lstStyle/>
          <a:p>
            <a:r>
              <a:rPr lang="en-IN" dirty="0"/>
              <a:t>BATCH NO:7     DEPARTMENT OF COMPUTER SCIENCE &amp; ENGINEERING</a:t>
            </a:r>
          </a:p>
        </p:txBody>
      </p:sp>
      <p:sp>
        <p:nvSpPr>
          <p:cNvPr id="6" name="Slide Number Placeholder 5">
            <a:extLst>
              <a:ext uri="{FF2B5EF4-FFF2-40B4-BE49-F238E27FC236}">
                <a16:creationId xmlns:a16="http://schemas.microsoft.com/office/drawing/2014/main" id="{4B92C021-E484-4374-89C8-EEBDB2F2906A}"/>
              </a:ext>
            </a:extLst>
          </p:cNvPr>
          <p:cNvSpPr>
            <a:spLocks noGrp="1"/>
          </p:cNvSpPr>
          <p:nvPr>
            <p:ph type="sldNum" sz="quarter" idx="12"/>
          </p:nvPr>
        </p:nvSpPr>
        <p:spPr/>
        <p:txBody>
          <a:bodyPr/>
          <a:lstStyle/>
          <a:p>
            <a:fld id="{669AD40C-E5A7-4132-A31D-54A4D1BB6E89}" type="slidenum">
              <a:rPr lang="en-IN" smtClean="0"/>
              <a:t>14</a:t>
            </a:fld>
            <a:endParaRPr lang="en-IN"/>
          </a:p>
        </p:txBody>
      </p:sp>
      <p:sp>
        <p:nvSpPr>
          <p:cNvPr id="8" name="TextBox 7">
            <a:extLst>
              <a:ext uri="{FF2B5EF4-FFF2-40B4-BE49-F238E27FC236}">
                <a16:creationId xmlns:a16="http://schemas.microsoft.com/office/drawing/2014/main" id="{9E1E08A1-5658-4E8A-8493-48E4871C2BFB}"/>
              </a:ext>
            </a:extLst>
          </p:cNvPr>
          <p:cNvSpPr txBox="1"/>
          <p:nvPr/>
        </p:nvSpPr>
        <p:spPr>
          <a:xfrm>
            <a:off x="971600" y="1052736"/>
            <a:ext cx="4572000"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DATA FITTED INTO REGRESSORS</a:t>
            </a:r>
          </a:p>
        </p:txBody>
      </p:sp>
      <p:sp>
        <p:nvSpPr>
          <p:cNvPr id="10" name="TextBox 9">
            <a:extLst>
              <a:ext uri="{FF2B5EF4-FFF2-40B4-BE49-F238E27FC236}">
                <a16:creationId xmlns:a16="http://schemas.microsoft.com/office/drawing/2014/main" id="{A781577F-BE1D-4D60-A001-8BAAB7A3ABED}"/>
              </a:ext>
            </a:extLst>
          </p:cNvPr>
          <p:cNvSpPr txBox="1"/>
          <p:nvPr/>
        </p:nvSpPr>
        <p:spPr>
          <a:xfrm>
            <a:off x="457200" y="1844824"/>
            <a:ext cx="7478216" cy="1704569"/>
          </a:xfrm>
          <a:prstGeom prst="rect">
            <a:avLst/>
          </a:prstGeom>
          <a:noFill/>
        </p:spPr>
        <p:txBody>
          <a:bodyPr wrap="square">
            <a:spAutoFit/>
          </a:bodyPr>
          <a:lstStyle/>
          <a:p>
            <a:pPr marL="342900" lvl="0" indent="-342900" algn="just">
              <a:lnSpc>
                <a:spcPct val="150000"/>
              </a:lnSpc>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After the correlation of the features is done </a:t>
            </a:r>
          </a:p>
          <a:p>
            <a:pPr marL="342900" lvl="0" indent="-342900" algn="just">
              <a:lnSpc>
                <a:spcPct val="150000"/>
              </a:lnSpc>
              <a:buFont typeface="Symbol" panose="05050102010706020507" pitchFamily="18" charset="2"/>
              <a:buChar char=""/>
            </a:pPr>
            <a:r>
              <a:rPr lang="en-US" dirty="0">
                <a:latin typeface="Times New Roman" panose="02020603050405020304" pitchFamily="18" charset="0"/>
                <a:ea typeface="Times New Roman" panose="02020603050405020304" pitchFamily="18" charset="0"/>
              </a:rPr>
              <a:t>T</a:t>
            </a:r>
            <a:r>
              <a:rPr lang="en-US" sz="1800" dirty="0">
                <a:effectLst/>
                <a:latin typeface="Times New Roman" panose="02020603050405020304" pitchFamily="18" charset="0"/>
                <a:ea typeface="Times New Roman" panose="02020603050405020304" pitchFamily="18" charset="0"/>
              </a:rPr>
              <a:t>he relation of each features are visualized. the raw solar radiation data set is fitted to all the regressors and the implementation is furnished before and after scaling.</a:t>
            </a:r>
          </a:p>
        </p:txBody>
      </p:sp>
    </p:spTree>
    <p:extLst>
      <p:ext uri="{BB962C8B-B14F-4D97-AF65-F5344CB8AC3E}">
        <p14:creationId xmlns:p14="http://schemas.microsoft.com/office/powerpoint/2010/main" val="2696395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98395-648C-4EF4-9B16-34604C4300B2}"/>
              </a:ext>
            </a:extLst>
          </p:cNvPr>
          <p:cNvSpPr>
            <a:spLocks noGrp="1"/>
          </p:cNvSpPr>
          <p:nvPr>
            <p:ph idx="1"/>
          </p:nvPr>
        </p:nvSpPr>
        <p:spPr/>
        <p:txBody>
          <a:bodyPr>
            <a:normAutofit/>
          </a:bodyPr>
          <a:lstStyle/>
          <a:p>
            <a:pPr marL="0" indent="0">
              <a:buNone/>
            </a:pPr>
            <a:r>
              <a:rPr lang="en-US" sz="2000" b="1" dirty="0">
                <a:latin typeface="Times New Roman" panose="02020603050405020304" pitchFamily="18" charset="0"/>
                <a:cs typeface="Times New Roman" panose="02020603050405020304" pitchFamily="18" charset="0"/>
              </a:rPr>
              <a:t>Standards :</a:t>
            </a:r>
          </a:p>
          <a:p>
            <a:pPr marL="0" indent="0">
              <a:buNone/>
            </a:pPr>
            <a:r>
              <a:rPr lang="en-US" sz="2000" dirty="0">
                <a:latin typeface="Times New Roman" panose="02020603050405020304" pitchFamily="18" charset="0"/>
                <a:cs typeface="Times New Roman" panose="02020603050405020304" pitchFamily="18" charset="0"/>
              </a:rPr>
              <a:t>The standards has to be followed for the managing the quality. The following IEEE standards included in the project: </a:t>
            </a:r>
          </a:p>
          <a:p>
            <a:pPr marL="0" indent="0">
              <a:buNone/>
            </a:pPr>
            <a:r>
              <a:rPr lang="en-US" sz="2000" dirty="0">
                <a:latin typeface="Times New Roman" panose="02020603050405020304" pitchFamily="18" charset="0"/>
                <a:cs typeface="Times New Roman" panose="02020603050405020304" pitchFamily="18" charset="0"/>
              </a:rPr>
              <a:t>IEEE 1016:standard for Software Design Description.</a:t>
            </a:r>
          </a:p>
          <a:p>
            <a:pPr marL="0" indent="0">
              <a:buNone/>
            </a:pPr>
            <a:r>
              <a:rPr lang="en-US" sz="2000" dirty="0">
                <a:latin typeface="Times New Roman" panose="02020603050405020304" pitchFamily="18" charset="0"/>
                <a:cs typeface="Times New Roman" panose="02020603050405020304" pitchFamily="18" charset="0"/>
              </a:rPr>
              <a:t>IEEE 1028:Standard for Software Reviews and Audits. </a:t>
            </a:r>
          </a:p>
          <a:p>
            <a:pPr marL="0" indent="0">
              <a:buNone/>
            </a:pPr>
            <a:r>
              <a:rPr lang="en-US" sz="2000" dirty="0">
                <a:latin typeface="Times New Roman" panose="02020603050405020304" pitchFamily="18" charset="0"/>
                <a:cs typeface="Times New Roman" panose="02020603050405020304" pitchFamily="18" charset="0"/>
              </a:rPr>
              <a:t>IEEE 1471:standard for software architecture / system architecture.</a:t>
            </a:r>
          </a:p>
          <a:p>
            <a:pPr marL="0" indent="0">
              <a:buNone/>
            </a:pPr>
            <a:r>
              <a:rPr lang="en-US" sz="2000" dirty="0">
                <a:latin typeface="Times New Roman" panose="02020603050405020304" pitchFamily="18" charset="0"/>
                <a:cs typeface="Times New Roman" panose="02020603050405020304" pitchFamily="18" charset="0"/>
              </a:rPr>
              <a:t>IEEE 12207:Information Technology – Software life-cycle processes.</a:t>
            </a:r>
          </a:p>
          <a:p>
            <a:pPr marL="0" indent="0">
              <a:buNone/>
            </a:pPr>
            <a:r>
              <a:rPr lang="en-US" sz="2000" dirty="0">
                <a:latin typeface="Times New Roman" panose="02020603050405020304" pitchFamily="18" charset="0"/>
                <a:cs typeface="Times New Roman" panose="02020603050405020304" pitchFamily="18" charset="0"/>
              </a:rPr>
              <a:t>IS 1885-52-15:Programming languages. </a:t>
            </a:r>
          </a:p>
          <a:p>
            <a:pPr marL="0" indent="0">
              <a:buNone/>
            </a:pPr>
            <a:endParaRPr lang="en-IN" dirty="0"/>
          </a:p>
        </p:txBody>
      </p:sp>
      <p:sp>
        <p:nvSpPr>
          <p:cNvPr id="4" name="Date Placeholder 3">
            <a:extLst>
              <a:ext uri="{FF2B5EF4-FFF2-40B4-BE49-F238E27FC236}">
                <a16:creationId xmlns:a16="http://schemas.microsoft.com/office/drawing/2014/main" id="{0CEE26DD-DE9C-443E-A14B-736564418A3F}"/>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DA9FA551-7CB9-4054-A41F-DD046D1758C1}"/>
              </a:ext>
            </a:extLst>
          </p:cNvPr>
          <p:cNvSpPr>
            <a:spLocks noGrp="1"/>
          </p:cNvSpPr>
          <p:nvPr>
            <p:ph type="ftr" sz="quarter" idx="11"/>
          </p:nvPr>
        </p:nvSpPr>
        <p:spPr>
          <a:xfrm>
            <a:off x="3124200" y="6356350"/>
            <a:ext cx="4688160"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F710F3E3-C373-412F-8EA0-C6FB8E02E275}"/>
              </a:ext>
            </a:extLst>
          </p:cNvPr>
          <p:cNvSpPr>
            <a:spLocks noGrp="1"/>
          </p:cNvSpPr>
          <p:nvPr>
            <p:ph type="sldNum" sz="quarter" idx="12"/>
          </p:nvPr>
        </p:nvSpPr>
        <p:spPr/>
        <p:txBody>
          <a:bodyPr/>
          <a:lstStyle/>
          <a:p>
            <a:fld id="{669AD40C-E5A7-4132-A31D-54A4D1BB6E89}" type="slidenum">
              <a:rPr lang="en-IN" smtClean="0"/>
              <a:t>15</a:t>
            </a:fld>
            <a:endParaRPr lang="en-IN"/>
          </a:p>
        </p:txBody>
      </p:sp>
      <p:sp>
        <p:nvSpPr>
          <p:cNvPr id="8" name="TextBox 7">
            <a:extLst>
              <a:ext uri="{FF2B5EF4-FFF2-40B4-BE49-F238E27FC236}">
                <a16:creationId xmlns:a16="http://schemas.microsoft.com/office/drawing/2014/main" id="{9D7E20FE-1FC1-46DA-A1B9-C76E33AB2DDE}"/>
              </a:ext>
            </a:extLst>
          </p:cNvPr>
          <p:cNvSpPr txBox="1"/>
          <p:nvPr/>
        </p:nvSpPr>
        <p:spPr>
          <a:xfrm>
            <a:off x="395536" y="547171"/>
            <a:ext cx="4572000" cy="369332"/>
          </a:xfrm>
          <a:prstGeom prst="rect">
            <a:avLst/>
          </a:prstGeom>
          <a:noFill/>
        </p:spPr>
        <p:txBody>
          <a:bodyPr wrap="square">
            <a:spAutoFit/>
          </a:bodyPr>
          <a:lstStyle/>
          <a:p>
            <a:r>
              <a:rPr lang="en-IN" sz="1800" b="1" dirty="0">
                <a:latin typeface="Times New Roman" panose="02020603050405020304" pitchFamily="18" charset="0"/>
                <a:cs typeface="Times New Roman" panose="02020603050405020304" pitchFamily="18" charset="0"/>
              </a:rPr>
              <a:t>STANDARDS &amp; POLICIES USED</a:t>
            </a:r>
            <a:endParaRPr lang="en-IN" dirty="0"/>
          </a:p>
        </p:txBody>
      </p:sp>
    </p:spTree>
    <p:extLst>
      <p:ext uri="{BB962C8B-B14F-4D97-AF65-F5344CB8AC3E}">
        <p14:creationId xmlns:p14="http://schemas.microsoft.com/office/powerpoint/2010/main" val="79641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968F232-96BB-4175-B0E9-D1199DE3D24C}"/>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5C7481EB-22A4-4E54-81A4-2ED32F891AD5}"/>
              </a:ext>
            </a:extLst>
          </p:cNvPr>
          <p:cNvSpPr>
            <a:spLocks noGrp="1"/>
          </p:cNvSpPr>
          <p:nvPr>
            <p:ph type="ftr" sz="quarter" idx="11"/>
          </p:nvPr>
        </p:nvSpPr>
        <p:spPr>
          <a:xfrm>
            <a:off x="3124200" y="6356350"/>
            <a:ext cx="4616152" cy="365125"/>
          </a:xfrm>
        </p:spPr>
        <p:txBody>
          <a:bodyPr/>
          <a:lstStyle/>
          <a:p>
            <a:r>
              <a:rPr lang="en-IN" dirty="0"/>
              <a:t>BATCH NO:7     DEPARTMENT OF COMPUTER SCIENCE &amp; ENGINEERING</a:t>
            </a:r>
          </a:p>
        </p:txBody>
      </p:sp>
      <p:sp>
        <p:nvSpPr>
          <p:cNvPr id="6" name="Slide Number Placeholder 5">
            <a:extLst>
              <a:ext uri="{FF2B5EF4-FFF2-40B4-BE49-F238E27FC236}">
                <a16:creationId xmlns:a16="http://schemas.microsoft.com/office/drawing/2014/main" id="{E3CF7177-C469-4854-BC29-3FEA82E78671}"/>
              </a:ext>
            </a:extLst>
          </p:cNvPr>
          <p:cNvSpPr>
            <a:spLocks noGrp="1"/>
          </p:cNvSpPr>
          <p:nvPr>
            <p:ph type="sldNum" sz="quarter" idx="12"/>
          </p:nvPr>
        </p:nvSpPr>
        <p:spPr/>
        <p:txBody>
          <a:bodyPr/>
          <a:lstStyle/>
          <a:p>
            <a:fld id="{669AD40C-E5A7-4132-A31D-54A4D1BB6E89}" type="slidenum">
              <a:rPr lang="en-IN" smtClean="0"/>
              <a:t>16</a:t>
            </a:fld>
            <a:endParaRPr lang="en-IN"/>
          </a:p>
        </p:txBody>
      </p:sp>
      <p:sp>
        <p:nvSpPr>
          <p:cNvPr id="8" name="TextBox 7">
            <a:extLst>
              <a:ext uri="{FF2B5EF4-FFF2-40B4-BE49-F238E27FC236}">
                <a16:creationId xmlns:a16="http://schemas.microsoft.com/office/drawing/2014/main" id="{F4BE190C-9BEA-4EB3-8DC8-BAD077DA1247}"/>
              </a:ext>
            </a:extLst>
          </p:cNvPr>
          <p:cNvSpPr txBox="1"/>
          <p:nvPr/>
        </p:nvSpPr>
        <p:spPr>
          <a:xfrm>
            <a:off x="683568" y="1700808"/>
            <a:ext cx="6408712" cy="2831544"/>
          </a:xfrm>
          <a:prstGeom prst="rect">
            <a:avLst/>
          </a:prstGeom>
          <a:noFill/>
        </p:spPr>
        <p:txBody>
          <a:bodyPr wrap="square">
            <a:spAutoFit/>
          </a:bodyPr>
          <a:lstStyle/>
          <a:p>
            <a:pPr marL="0" indent="0" algn="just">
              <a:buNone/>
            </a:pPr>
            <a:r>
              <a:rPr lang="en-US" sz="2000" b="1" dirty="0">
                <a:latin typeface="Times New Roman" panose="02020603050405020304" pitchFamily="18" charset="0"/>
                <a:cs typeface="Times New Roman" panose="02020603050405020304" pitchFamily="18" charset="0"/>
              </a:rPr>
              <a:t>Policies :</a:t>
            </a:r>
            <a:r>
              <a:rPr lang="en-US" sz="2000" dirty="0">
                <a:latin typeface="Times New Roman" panose="02020603050405020304" pitchFamily="18" charset="0"/>
                <a:cs typeface="Times New Roman" panose="02020603050405020304" pitchFamily="18" charset="0"/>
              </a:rPr>
              <a:t> </a:t>
            </a:r>
          </a:p>
          <a:p>
            <a:pPr marL="0" indent="0" algn="just">
              <a:buNone/>
            </a:pPr>
            <a:r>
              <a:rPr lang="en-US" sz="2000" dirty="0">
                <a:latin typeface="Times New Roman" panose="02020603050405020304" pitchFamily="18" charset="0"/>
                <a:cs typeface="Times New Roman" panose="02020603050405020304" pitchFamily="18" charset="0"/>
              </a:rPr>
              <a:t>The IEEE and other policies that included in the project are: </a:t>
            </a:r>
          </a:p>
          <a:p>
            <a:pPr marL="0" indent="0" algn="just">
              <a:buNone/>
            </a:pPr>
            <a:endParaRPr lang="en-US" sz="20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Mandatory plagiarism detection policy. </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IEEE Open Access policy. </a:t>
            </a:r>
          </a:p>
          <a:p>
            <a:pPr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Author posting policy.</a:t>
            </a:r>
            <a:endParaRPr lang="en-US" sz="20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Copyright infringement policy. </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Scope of the project policy.</a:t>
            </a:r>
            <a:endParaRPr lang="en-IN" sz="2000" dirty="0">
              <a:latin typeface="Times New Roman" panose="02020603050405020304" pitchFamily="18" charset="0"/>
              <a:cs typeface="Times New Roman" panose="02020603050405020304" pitchFamily="18" charset="0"/>
            </a:endParaRPr>
          </a:p>
          <a:p>
            <a:pPr marL="0" indent="0">
              <a:buNone/>
            </a:pPr>
            <a:endParaRPr lang="en-IN" dirty="0"/>
          </a:p>
        </p:txBody>
      </p:sp>
      <p:sp>
        <p:nvSpPr>
          <p:cNvPr id="12" name="TextBox 11">
            <a:extLst>
              <a:ext uri="{FF2B5EF4-FFF2-40B4-BE49-F238E27FC236}">
                <a16:creationId xmlns:a16="http://schemas.microsoft.com/office/drawing/2014/main" id="{47575BBC-F0D2-45E5-ABC6-80E0BD6CACE8}"/>
              </a:ext>
            </a:extLst>
          </p:cNvPr>
          <p:cNvSpPr txBox="1"/>
          <p:nvPr/>
        </p:nvSpPr>
        <p:spPr>
          <a:xfrm>
            <a:off x="611560" y="1052736"/>
            <a:ext cx="4572000" cy="369332"/>
          </a:xfrm>
          <a:prstGeom prst="rect">
            <a:avLst/>
          </a:prstGeom>
          <a:noFill/>
        </p:spPr>
        <p:txBody>
          <a:bodyPr wrap="square">
            <a:spAutoFit/>
          </a:bodyPr>
          <a:lstStyle/>
          <a:p>
            <a:r>
              <a:rPr lang="en-IN" sz="1800" b="1" dirty="0">
                <a:latin typeface="Times New Roman" panose="02020603050405020304" pitchFamily="18" charset="0"/>
                <a:cs typeface="Times New Roman" panose="02020603050405020304" pitchFamily="18" charset="0"/>
              </a:rPr>
              <a:t>STANDARDS &amp; POLICIES USED</a:t>
            </a:r>
            <a:endParaRPr lang="en-IN" dirty="0"/>
          </a:p>
        </p:txBody>
      </p:sp>
    </p:spTree>
    <p:extLst>
      <p:ext uri="{BB962C8B-B14F-4D97-AF65-F5344CB8AC3E}">
        <p14:creationId xmlns:p14="http://schemas.microsoft.com/office/powerpoint/2010/main" val="36186074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IN" sz="2000" dirty="0">
                <a:latin typeface="Times New Roman" pitchFamily="18" charset="0"/>
                <a:cs typeface="Times New Roman" pitchFamily="18" charset="0"/>
              </a:rPr>
              <a:t>ARCHITECTURE DIAGRAM</a:t>
            </a:r>
          </a:p>
          <a:p>
            <a:r>
              <a:rPr lang="en-IN" sz="2000" dirty="0">
                <a:latin typeface="Times New Roman" pitchFamily="18" charset="0"/>
                <a:cs typeface="Times New Roman" pitchFamily="18" charset="0"/>
              </a:rPr>
              <a:t>DATA FLOW DIAGRAM</a:t>
            </a:r>
          </a:p>
          <a:p>
            <a:r>
              <a:rPr lang="en-IN" sz="2000" dirty="0">
                <a:latin typeface="Times New Roman" pitchFamily="18" charset="0"/>
                <a:cs typeface="Times New Roman" pitchFamily="18" charset="0"/>
              </a:rPr>
              <a:t>ER DIAGRAM</a:t>
            </a:r>
          </a:p>
          <a:p>
            <a:r>
              <a:rPr lang="en-IN" sz="2000" dirty="0">
                <a:latin typeface="Times New Roman" pitchFamily="18" charset="0"/>
                <a:cs typeface="Times New Roman" pitchFamily="18" charset="0"/>
              </a:rPr>
              <a:t>SEQUENCE DIAGRAM</a:t>
            </a:r>
          </a:p>
          <a:p>
            <a:r>
              <a:rPr lang="en-IN" sz="2000" dirty="0">
                <a:latin typeface="Times New Roman" pitchFamily="18" charset="0"/>
                <a:cs typeface="Times New Roman" pitchFamily="18" charset="0"/>
              </a:rPr>
              <a:t>COLLABORATION DIAGRAM</a:t>
            </a:r>
          </a:p>
          <a:p>
            <a:endParaRPr lang="en-IN" sz="20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4" name="Footer Placeholder 3"/>
          <p:cNvSpPr>
            <a:spLocks noGrp="1"/>
          </p:cNvSpPr>
          <p:nvPr>
            <p:ph type="ftr" sz="quarter" idx="11"/>
          </p:nvPr>
        </p:nvSpPr>
        <p:spPr>
          <a:xfrm>
            <a:off x="3124200" y="6356350"/>
            <a:ext cx="4616152" cy="365125"/>
          </a:xfrm>
        </p:spPr>
        <p:txBody>
          <a:bodyPr/>
          <a:lstStyle/>
          <a:p>
            <a:r>
              <a:rPr lang="en-IN" dirty="0"/>
              <a:t>BATCH NO:  7   DEPARTMENT OF COMPUTER SCIENCE &amp; ENGINEERING</a:t>
            </a:r>
          </a:p>
        </p:txBody>
      </p:sp>
      <p:sp>
        <p:nvSpPr>
          <p:cNvPr id="5" name="Slide Number Placeholder 4"/>
          <p:cNvSpPr>
            <a:spLocks noGrp="1"/>
          </p:cNvSpPr>
          <p:nvPr>
            <p:ph type="sldNum" sz="quarter" idx="12"/>
          </p:nvPr>
        </p:nvSpPr>
        <p:spPr/>
        <p:txBody>
          <a:bodyPr/>
          <a:lstStyle/>
          <a:p>
            <a:fld id="{FA00FD27-8DB0-4CB2-BD37-BEA95C6A1008}" type="slidenum">
              <a:rPr lang="en-IN" smtClean="0"/>
              <a:t>17</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IMPLEMENTATION</a:t>
            </a:r>
            <a:endParaRPr lang="en-IN" dirty="0"/>
          </a:p>
        </p:txBody>
      </p:sp>
      <p:sp>
        <p:nvSpPr>
          <p:cNvPr id="2" name="Date Placeholder 1">
            <a:extLst>
              <a:ext uri="{FF2B5EF4-FFF2-40B4-BE49-F238E27FC236}">
                <a16:creationId xmlns:a16="http://schemas.microsoft.com/office/drawing/2014/main" id="{AA985A69-0755-4001-90B0-C293B4BFDF3D}"/>
              </a:ext>
            </a:extLst>
          </p:cNvPr>
          <p:cNvSpPr>
            <a:spLocks noGrp="1"/>
          </p:cNvSpPr>
          <p:nvPr>
            <p:ph type="dt" sz="half" idx="10"/>
          </p:nvPr>
        </p:nvSpPr>
        <p:spPr/>
        <p:txBody>
          <a:bodyPr/>
          <a:lstStyle/>
          <a:p>
            <a:fld id="{2577F34C-136C-4A3D-9C13-1FA368727A49}" type="datetime1">
              <a:rPr lang="en-IN" smtClean="0"/>
              <a:t>17-01-2022</a:t>
            </a:fld>
            <a:endParaRPr lang="en-IN"/>
          </a:p>
        </p:txBody>
      </p:sp>
    </p:spTree>
    <p:extLst>
      <p:ext uri="{BB962C8B-B14F-4D97-AF65-F5344CB8AC3E}">
        <p14:creationId xmlns:p14="http://schemas.microsoft.com/office/powerpoint/2010/main" val="6838706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8F09629-BA53-4E79-9D2B-C2531DC3557F}"/>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9682F2BD-7F1D-433F-881C-B6BCD004DFBF}"/>
              </a:ext>
            </a:extLst>
          </p:cNvPr>
          <p:cNvSpPr>
            <a:spLocks noGrp="1"/>
          </p:cNvSpPr>
          <p:nvPr>
            <p:ph type="ftr" sz="quarter" idx="11"/>
          </p:nvPr>
        </p:nvSpPr>
        <p:spPr>
          <a:xfrm>
            <a:off x="3124200" y="6356350"/>
            <a:ext cx="4832176" cy="365125"/>
          </a:xfrm>
        </p:spPr>
        <p:txBody>
          <a:bodyPr/>
          <a:lstStyle/>
          <a:p>
            <a:r>
              <a:rPr lang="en-IN" dirty="0"/>
              <a:t>BATCH NO:7     DEPARTMENT OF COMPUTER SCIENCE &amp; ENGINEERING</a:t>
            </a:r>
          </a:p>
        </p:txBody>
      </p:sp>
      <p:sp>
        <p:nvSpPr>
          <p:cNvPr id="6" name="Slide Number Placeholder 5">
            <a:extLst>
              <a:ext uri="{FF2B5EF4-FFF2-40B4-BE49-F238E27FC236}">
                <a16:creationId xmlns:a16="http://schemas.microsoft.com/office/drawing/2014/main" id="{F9FEF819-9E6D-41BF-9B6B-7680D894DD80}"/>
              </a:ext>
            </a:extLst>
          </p:cNvPr>
          <p:cNvSpPr>
            <a:spLocks noGrp="1"/>
          </p:cNvSpPr>
          <p:nvPr>
            <p:ph type="sldNum" sz="quarter" idx="12"/>
          </p:nvPr>
        </p:nvSpPr>
        <p:spPr/>
        <p:txBody>
          <a:bodyPr/>
          <a:lstStyle/>
          <a:p>
            <a:fld id="{669AD40C-E5A7-4132-A31D-54A4D1BB6E89}" type="slidenum">
              <a:rPr lang="en-IN" smtClean="0"/>
              <a:t>18</a:t>
            </a:fld>
            <a:endParaRPr lang="en-IN"/>
          </a:p>
        </p:txBody>
      </p:sp>
      <p:sp>
        <p:nvSpPr>
          <p:cNvPr id="10" name="Content Placeholder 2">
            <a:extLst>
              <a:ext uri="{FF2B5EF4-FFF2-40B4-BE49-F238E27FC236}">
                <a16:creationId xmlns:a16="http://schemas.microsoft.com/office/drawing/2014/main" id="{442CA6F4-8C96-43C4-B51A-1F7251C17F08}"/>
              </a:ext>
            </a:extLst>
          </p:cNvPr>
          <p:cNvSpPr txBox="1">
            <a:spLocks/>
          </p:cNvSpPr>
          <p:nvPr/>
        </p:nvSpPr>
        <p:spPr>
          <a:xfrm>
            <a:off x="1908175" y="2674937"/>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endParaRPr lang="en-IN" sz="2000">
              <a:latin typeface="Times New Roman" pitchFamily="18" charset="0"/>
              <a:cs typeface="Times New Roman" pitchFamily="18" charset="0"/>
            </a:endParaRPr>
          </a:p>
          <a:p>
            <a:endParaRPr lang="en-IN" sz="200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12" name="Slide Number Placeholder 4">
            <a:extLst>
              <a:ext uri="{FF2B5EF4-FFF2-40B4-BE49-F238E27FC236}">
                <a16:creationId xmlns:a16="http://schemas.microsoft.com/office/drawing/2014/main" id="{EF5A52A9-9473-4C59-AACF-CBB2D72BF877}"/>
              </a:ext>
            </a:extLst>
          </p:cNvPr>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69AD40C-E5A7-4132-A31D-54A4D1BB6E89}" type="slidenum">
              <a:rPr lang="en-IN" smtClean="0"/>
              <a:pPr/>
              <a:t>18</a:t>
            </a:fld>
            <a:endParaRPr lang="en-IN"/>
          </a:p>
        </p:txBody>
      </p:sp>
      <p:sp>
        <p:nvSpPr>
          <p:cNvPr id="13" name="Title 1">
            <a:extLst>
              <a:ext uri="{FF2B5EF4-FFF2-40B4-BE49-F238E27FC236}">
                <a16:creationId xmlns:a16="http://schemas.microsoft.com/office/drawing/2014/main" id="{DD517FB5-C02E-45D2-A11A-DC299FEA2311}"/>
              </a:ext>
            </a:extLst>
          </p:cNvPr>
          <p:cNvSpPr txBox="1">
            <a:spLocks/>
          </p:cNvSpPr>
          <p:nvPr/>
        </p:nvSpPr>
        <p:spPr>
          <a:xfrm>
            <a:off x="685800" y="586285"/>
            <a:ext cx="7007225" cy="369332"/>
          </a:xfrm>
          <a:prstGeom prst="rect">
            <a:avLst/>
          </a:prstGeom>
        </p:spPr>
        <p:txBody>
          <a:bodyPr vert="horz" lIns="91440" tIns="45720" rIns="91440" bIns="45720" rtlCol="0" anchor="ctr">
            <a:normAutofit fontScale="9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2400" dirty="0">
                <a:latin typeface="Times New Roman" pitchFamily="18" charset="0"/>
                <a:cs typeface="Times New Roman" pitchFamily="18" charset="0"/>
              </a:rPr>
              <a:t>ARCHITECTURE DIAGRAM</a:t>
            </a:r>
          </a:p>
        </p:txBody>
      </p:sp>
      <p:sp>
        <p:nvSpPr>
          <p:cNvPr id="14" name="Date Placeholder 3">
            <a:extLst>
              <a:ext uri="{FF2B5EF4-FFF2-40B4-BE49-F238E27FC236}">
                <a16:creationId xmlns:a16="http://schemas.microsoft.com/office/drawing/2014/main" id="{58028B67-477B-4EF1-9F47-48FEF046CE2F}"/>
              </a:ext>
            </a:extLst>
          </p:cNvPr>
          <p:cNvSpPr>
            <a:spLocks noGrp="1" noChangeArrowheads="1"/>
          </p:cNvSpPr>
          <p:nvPr/>
        </p:nvSpPr>
        <p:spPr bwMode="auto">
          <a:xfrm>
            <a:off x="15613063" y="11544300"/>
            <a:ext cx="2398712"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rgbClr val="50637D"/>
                </a:solidFill>
                <a:effectLst/>
                <a:latin typeface="Calibri" panose="020F0502020204030204" pitchFamily="34" charset="0"/>
                <a:ea typeface="Times New Roman" panose="02020603050405020304" pitchFamily="18" charset="0"/>
                <a:cs typeface="Calibri" panose="020F0502020204030204" pitchFamily="34" charset="0"/>
              </a:rPr>
              <a:t>2/22/2019</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 name="Footer Placeholder 4">
            <a:extLst>
              <a:ext uri="{FF2B5EF4-FFF2-40B4-BE49-F238E27FC236}">
                <a16:creationId xmlns:a16="http://schemas.microsoft.com/office/drawing/2014/main" id="{072F0BE0-4E13-4853-BCC8-B29A824199B4}"/>
              </a:ext>
            </a:extLst>
          </p:cNvPr>
          <p:cNvSpPr>
            <a:spLocks noGrp="1" noChangeArrowheads="1"/>
          </p:cNvSpPr>
          <p:nvPr/>
        </p:nvSpPr>
        <p:spPr bwMode="auto">
          <a:xfrm>
            <a:off x="1555750" y="11544300"/>
            <a:ext cx="5478463"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a:ln>
                  <a:noFill/>
                </a:ln>
                <a:solidFill>
                  <a:srgbClr val="50637D"/>
                </a:solidFill>
                <a:effectLst/>
                <a:latin typeface="Calibri" panose="020F0502020204030204" pitchFamily="34" charset="0"/>
                <a:ea typeface="Times New Roman" panose="02020603050405020304" pitchFamily="18" charset="0"/>
                <a:cs typeface="Calibri" panose="020F0502020204030204" pitchFamily="34" charset="0"/>
              </a:rPr>
              <a:t>A Detailed Investigation and Analysis of using Machine Learning Techniques for Intrusion Detection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Slide Number Placeholder 5">
            <a:extLst>
              <a:ext uri="{FF2B5EF4-FFF2-40B4-BE49-F238E27FC236}">
                <a16:creationId xmlns:a16="http://schemas.microsoft.com/office/drawing/2014/main" id="{06A3736A-0673-4A6E-9BA9-63FFD319AECD}"/>
              </a:ext>
            </a:extLst>
          </p:cNvPr>
          <p:cNvSpPr>
            <a:spLocks noGrp="1" noChangeArrowheads="1"/>
          </p:cNvSpPr>
          <p:nvPr/>
        </p:nvSpPr>
        <p:spPr bwMode="auto">
          <a:xfrm>
            <a:off x="18983325" y="10498137"/>
            <a:ext cx="8572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262626"/>
                </a:solidFill>
                <a:effectLst/>
                <a:latin typeface="Calibri Light" panose="020F0302020204030204" pitchFamily="34" charset="0"/>
                <a:ea typeface="Times New Roman" panose="02020603050405020304" pitchFamily="18" charset="0"/>
                <a:cs typeface="Calibri Light" panose="020F0302020204030204" pitchFamily="34" charset="0"/>
              </a:rPr>
              <a:t>15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7" name="Flowchart: Process 18">
            <a:extLst>
              <a:ext uri="{FF2B5EF4-FFF2-40B4-BE49-F238E27FC236}">
                <a16:creationId xmlns:a16="http://schemas.microsoft.com/office/drawing/2014/main" id="{26844CC1-3F2E-417B-8736-9BA5DD30034E}"/>
              </a:ext>
            </a:extLst>
          </p:cNvPr>
          <p:cNvSpPr>
            <a:spLocks noChangeArrowheads="1"/>
          </p:cNvSpPr>
          <p:nvPr/>
        </p:nvSpPr>
        <p:spPr bwMode="auto">
          <a:xfrm>
            <a:off x="685800" y="1676400"/>
            <a:ext cx="1163638" cy="808037"/>
          </a:xfrm>
          <a:prstGeom prst="flowChartProcess">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a:t>Data set</a:t>
            </a:r>
            <a:endParaRPr lang="en-US" altLang="en-US" dirty="0"/>
          </a:p>
        </p:txBody>
      </p:sp>
      <p:sp>
        <p:nvSpPr>
          <p:cNvPr id="18" name="Flowchart: Alternate Process 19">
            <a:extLst>
              <a:ext uri="{FF2B5EF4-FFF2-40B4-BE49-F238E27FC236}">
                <a16:creationId xmlns:a16="http://schemas.microsoft.com/office/drawing/2014/main" id="{00F741A5-8D9A-4EB9-A4AB-0AE3A15F29A2}"/>
              </a:ext>
            </a:extLst>
          </p:cNvPr>
          <p:cNvSpPr>
            <a:spLocks noChangeArrowheads="1"/>
          </p:cNvSpPr>
          <p:nvPr/>
        </p:nvSpPr>
        <p:spPr bwMode="auto">
          <a:xfrm>
            <a:off x="2200275" y="1668462"/>
            <a:ext cx="1577975" cy="776288"/>
          </a:xfrm>
          <a:prstGeom prst="flowChartAlternateProcess">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Preprocess the data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9" name="Flowchart: Alternate Process 20">
            <a:extLst>
              <a:ext uri="{FF2B5EF4-FFF2-40B4-BE49-F238E27FC236}">
                <a16:creationId xmlns:a16="http://schemas.microsoft.com/office/drawing/2014/main" id="{90F4536E-6BC2-4D1D-8FF5-91A068A7F0DA}"/>
              </a:ext>
            </a:extLst>
          </p:cNvPr>
          <p:cNvSpPr>
            <a:spLocks noChangeArrowheads="1"/>
          </p:cNvSpPr>
          <p:nvPr/>
        </p:nvSpPr>
        <p:spPr bwMode="auto">
          <a:xfrm>
            <a:off x="6878456" y="2946626"/>
            <a:ext cx="1648459" cy="776288"/>
          </a:xfrm>
          <a:prstGeom prst="flowChartAlternateProcess">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sz="1800" dirty="0">
                <a:effectLst/>
                <a:latin typeface="Times New Roman" panose="02020603050405020304" pitchFamily="18" charset="0"/>
                <a:ea typeface="Verdana" panose="020B0604030504040204" pitchFamily="34" charset="0"/>
                <a:cs typeface="Verdana" panose="020B0604030504040204" pitchFamily="34" charset="0"/>
              </a:rPr>
              <a:t>Mean Absolute Error</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Flowchart: Alternate Process 21">
            <a:extLst>
              <a:ext uri="{FF2B5EF4-FFF2-40B4-BE49-F238E27FC236}">
                <a16:creationId xmlns:a16="http://schemas.microsoft.com/office/drawing/2014/main" id="{DD901C28-5E07-46DF-A6A1-58FDF125174A}"/>
              </a:ext>
            </a:extLst>
          </p:cNvPr>
          <p:cNvSpPr>
            <a:spLocks noChangeArrowheads="1"/>
          </p:cNvSpPr>
          <p:nvPr/>
        </p:nvSpPr>
        <p:spPr bwMode="auto">
          <a:xfrm>
            <a:off x="5099050" y="2941637"/>
            <a:ext cx="1572894" cy="776288"/>
          </a:xfrm>
          <a:prstGeom prst="flowChartAlternateProcess">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sz="1800" dirty="0">
                <a:effectLst/>
                <a:latin typeface="Times New Roman" panose="02020603050405020304" pitchFamily="18" charset="0"/>
                <a:ea typeface="Verdana" panose="020B0604030504040204" pitchFamily="34" charset="0"/>
                <a:cs typeface="Verdana" panose="020B0604030504040204" pitchFamily="34" charset="0"/>
              </a:rPr>
              <a:t>metrics mean squared error</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1" name="Flowchart: Alternate Process 22">
            <a:extLst>
              <a:ext uri="{FF2B5EF4-FFF2-40B4-BE49-F238E27FC236}">
                <a16:creationId xmlns:a16="http://schemas.microsoft.com/office/drawing/2014/main" id="{A794AA50-E1C1-4A8D-9570-58C12F9110FB}"/>
              </a:ext>
            </a:extLst>
          </p:cNvPr>
          <p:cNvSpPr>
            <a:spLocks noChangeArrowheads="1"/>
          </p:cNvSpPr>
          <p:nvPr/>
        </p:nvSpPr>
        <p:spPr bwMode="auto">
          <a:xfrm>
            <a:off x="5711825" y="4362450"/>
            <a:ext cx="1511300" cy="776287"/>
          </a:xfrm>
          <a:prstGeom prst="flowChartAlternateProcess">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Classification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2" name="Flowchart: Process 23">
            <a:extLst>
              <a:ext uri="{FF2B5EF4-FFF2-40B4-BE49-F238E27FC236}">
                <a16:creationId xmlns:a16="http://schemas.microsoft.com/office/drawing/2014/main" id="{139AA0FB-1E49-4AC5-A64F-48FA81644EE8}"/>
              </a:ext>
            </a:extLst>
          </p:cNvPr>
          <p:cNvSpPr>
            <a:spLocks noChangeArrowheads="1"/>
          </p:cNvSpPr>
          <p:nvPr/>
        </p:nvSpPr>
        <p:spPr bwMode="auto">
          <a:xfrm>
            <a:off x="5711825" y="5417408"/>
            <a:ext cx="1511300" cy="755650"/>
          </a:xfrm>
          <a:prstGeom prst="flowChartProcess">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Prediction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 name="Flowchart: Alternate Process 35">
            <a:extLst>
              <a:ext uri="{FF2B5EF4-FFF2-40B4-BE49-F238E27FC236}">
                <a16:creationId xmlns:a16="http://schemas.microsoft.com/office/drawing/2014/main" id="{09D6BE5A-D15F-4A1F-8689-622290908BCD}"/>
              </a:ext>
            </a:extLst>
          </p:cNvPr>
          <p:cNvSpPr>
            <a:spLocks noChangeArrowheads="1"/>
          </p:cNvSpPr>
          <p:nvPr/>
        </p:nvSpPr>
        <p:spPr bwMode="auto">
          <a:xfrm>
            <a:off x="4109765" y="1684338"/>
            <a:ext cx="1249635" cy="768349"/>
          </a:xfrm>
          <a:prstGeom prst="flowChartAlternateProcess">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750" dirty="0">
                <a:solidFill>
                  <a:srgbClr val="000000"/>
                </a:solidFill>
                <a:latin typeface="Calibri" panose="020F0502020204030204" pitchFamily="34" charset="0"/>
                <a:cs typeface="Calibri" panose="020F0502020204030204" pitchFamily="34" charset="0"/>
              </a:rPr>
              <a:t>Regression</a:t>
            </a:r>
          </a:p>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750" dirty="0">
                <a:solidFill>
                  <a:srgbClr val="000000"/>
                </a:solidFill>
                <a:latin typeface="Calibri" panose="020F0502020204030204" pitchFamily="34" charset="0"/>
                <a:cs typeface="Calibri" panose="020F0502020204030204" pitchFamily="34" charset="0"/>
              </a:rPr>
              <a:t>Algorithm</a:t>
            </a:r>
            <a:endParaRPr kumimoji="0" lang="en-US" altLang="en-US" sz="1750" b="0" i="0" u="none" strike="noStrike" cap="none" normalizeH="0" baseline="0" dirty="0">
              <a:ln>
                <a:noFill/>
              </a:ln>
              <a:solidFill>
                <a:schemeClr val="tx1"/>
              </a:solidFill>
              <a:effectLst/>
              <a:latin typeface="Arial" panose="020B0604020202020204" pitchFamily="34" charset="0"/>
            </a:endParaRPr>
          </a:p>
        </p:txBody>
      </p:sp>
      <p:sp>
        <p:nvSpPr>
          <p:cNvPr id="24" name="Flowchart: Alternate Process 36">
            <a:extLst>
              <a:ext uri="{FF2B5EF4-FFF2-40B4-BE49-F238E27FC236}">
                <a16:creationId xmlns:a16="http://schemas.microsoft.com/office/drawing/2014/main" id="{E1633642-1D07-414B-BD05-64D3A3CE278C}"/>
              </a:ext>
            </a:extLst>
          </p:cNvPr>
          <p:cNvSpPr>
            <a:spLocks noChangeArrowheads="1"/>
          </p:cNvSpPr>
          <p:nvPr/>
        </p:nvSpPr>
        <p:spPr bwMode="auto">
          <a:xfrm>
            <a:off x="5711825" y="1708150"/>
            <a:ext cx="1511300" cy="776287"/>
          </a:xfrm>
          <a:prstGeom prst="flowChartAlternateProcess">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dirty="0">
                <a:solidFill>
                  <a:srgbClr val="000000"/>
                </a:solidFill>
                <a:latin typeface="Calibri" panose="020F0502020204030204" pitchFamily="34" charset="0"/>
                <a:ea typeface="Times New Roman" panose="02020603050405020304" pitchFamily="18" charset="0"/>
                <a:cs typeface="Calibri" panose="020F0502020204030204" pitchFamily="34" charset="0"/>
              </a:rPr>
              <a:t>Performance</a:t>
            </a:r>
            <a:r>
              <a:rPr kumimoji="0" lang="en-US" altLang="en-US" sz="18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analysis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cxnSp>
        <p:nvCxnSpPr>
          <p:cNvPr id="25" name="Straight Arrow Connector 24">
            <a:extLst>
              <a:ext uri="{FF2B5EF4-FFF2-40B4-BE49-F238E27FC236}">
                <a16:creationId xmlns:a16="http://schemas.microsoft.com/office/drawing/2014/main" id="{54C3EBFC-987A-4EB3-B50C-E8FC0683E02F}"/>
              </a:ext>
            </a:extLst>
          </p:cNvPr>
          <p:cNvCxnSpPr/>
          <p:nvPr/>
        </p:nvCxnSpPr>
        <p:spPr>
          <a:xfrm flipH="1">
            <a:off x="5732780" y="2463345"/>
            <a:ext cx="755650" cy="4572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521CD59B-5144-48E0-97CC-50AA12E13A6D}"/>
              </a:ext>
            </a:extLst>
          </p:cNvPr>
          <p:cNvCxnSpPr/>
          <p:nvPr/>
        </p:nvCxnSpPr>
        <p:spPr>
          <a:xfrm>
            <a:off x="6443935" y="2476023"/>
            <a:ext cx="890905" cy="4502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721AC6B4-013F-45F5-852E-C80EA143E86F}"/>
              </a:ext>
            </a:extLst>
          </p:cNvPr>
          <p:cNvCxnSpPr>
            <a:cxnSpLocks/>
          </p:cNvCxnSpPr>
          <p:nvPr/>
        </p:nvCxnSpPr>
        <p:spPr>
          <a:xfrm>
            <a:off x="6489881" y="5142045"/>
            <a:ext cx="0" cy="2681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65D5D915-26A8-4F35-9F27-5ADCE2702099}"/>
              </a:ext>
            </a:extLst>
          </p:cNvPr>
          <p:cNvCxnSpPr/>
          <p:nvPr/>
        </p:nvCxnSpPr>
        <p:spPr>
          <a:xfrm flipH="1">
            <a:off x="5553756" y="3747363"/>
            <a:ext cx="1270" cy="314325"/>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6D7A69BB-26A8-44F0-AA7A-506E27C532E5}"/>
              </a:ext>
            </a:extLst>
          </p:cNvPr>
          <p:cNvCxnSpPr/>
          <p:nvPr/>
        </p:nvCxnSpPr>
        <p:spPr>
          <a:xfrm flipH="1">
            <a:off x="7202216" y="3725364"/>
            <a:ext cx="0" cy="323215"/>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7805D730-79E3-4BA1-8CE9-4F095D4CC171}"/>
              </a:ext>
            </a:extLst>
          </p:cNvPr>
          <p:cNvCxnSpPr/>
          <p:nvPr/>
        </p:nvCxnSpPr>
        <p:spPr>
          <a:xfrm>
            <a:off x="5535612" y="4035175"/>
            <a:ext cx="1648460" cy="8255"/>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6B89384C-2EB3-4AB5-8513-659B120C1028}"/>
              </a:ext>
            </a:extLst>
          </p:cNvPr>
          <p:cNvCxnSpPr/>
          <p:nvPr/>
        </p:nvCxnSpPr>
        <p:spPr>
          <a:xfrm>
            <a:off x="6442665" y="4031433"/>
            <a:ext cx="1270" cy="3314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547262CC-EC34-4781-83B6-9E8C06162DD3}"/>
              </a:ext>
            </a:extLst>
          </p:cNvPr>
          <p:cNvCxnSpPr>
            <a:cxnSpLocks/>
            <a:endCxn id="23" idx="1"/>
          </p:cNvCxnSpPr>
          <p:nvPr/>
        </p:nvCxnSpPr>
        <p:spPr>
          <a:xfrm>
            <a:off x="3802335" y="2066132"/>
            <a:ext cx="307430" cy="23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2DD85D45-3448-4F0A-B827-9A6B6B541DED}"/>
              </a:ext>
            </a:extLst>
          </p:cNvPr>
          <p:cNvCxnSpPr>
            <a:cxnSpLocks/>
            <a:endCxn id="24" idx="1"/>
          </p:cNvCxnSpPr>
          <p:nvPr/>
        </p:nvCxnSpPr>
        <p:spPr>
          <a:xfrm flipV="1">
            <a:off x="5359400" y="2096294"/>
            <a:ext cx="352425" cy="99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4" name="Rectangle 56">
            <a:extLst>
              <a:ext uri="{FF2B5EF4-FFF2-40B4-BE49-F238E27FC236}">
                <a16:creationId xmlns:a16="http://schemas.microsoft.com/office/drawing/2014/main" id="{2C6407C8-194A-44D1-9B40-11C653AF2898}"/>
              </a:ext>
            </a:extLst>
          </p:cNvPr>
          <p:cNvSpPr>
            <a:spLocks noChangeArrowheads="1"/>
          </p:cNvSpPr>
          <p:nvPr/>
        </p:nvSpPr>
        <p:spPr bwMode="auto">
          <a:xfrm>
            <a:off x="1450975" y="1074737"/>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5" name="Rectangle 68">
            <a:extLst>
              <a:ext uri="{FF2B5EF4-FFF2-40B4-BE49-F238E27FC236}">
                <a16:creationId xmlns:a16="http://schemas.microsoft.com/office/drawing/2014/main" id="{259BD52F-BA2B-410C-99AD-4A3E69206D5A}"/>
              </a:ext>
            </a:extLst>
          </p:cNvPr>
          <p:cNvSpPr>
            <a:spLocks noChangeArrowheads="1"/>
          </p:cNvSpPr>
          <p:nvPr/>
        </p:nvSpPr>
        <p:spPr bwMode="auto">
          <a:xfrm>
            <a:off x="1450975" y="1531937"/>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6" name="Flowchart: Alternate Process 19">
            <a:extLst>
              <a:ext uri="{FF2B5EF4-FFF2-40B4-BE49-F238E27FC236}">
                <a16:creationId xmlns:a16="http://schemas.microsoft.com/office/drawing/2014/main" id="{635DB080-3CF4-4203-9756-700818DBEE86}"/>
              </a:ext>
            </a:extLst>
          </p:cNvPr>
          <p:cNvSpPr>
            <a:spLocks noChangeArrowheads="1"/>
          </p:cNvSpPr>
          <p:nvPr/>
        </p:nvSpPr>
        <p:spPr bwMode="auto">
          <a:xfrm>
            <a:off x="2176190" y="2821894"/>
            <a:ext cx="1577975" cy="776288"/>
          </a:xfrm>
          <a:prstGeom prst="flowChartAlternateProcess">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Preprocessed data set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cxnSp>
        <p:nvCxnSpPr>
          <p:cNvPr id="37" name="Straight Arrow Connector 36">
            <a:extLst>
              <a:ext uri="{FF2B5EF4-FFF2-40B4-BE49-F238E27FC236}">
                <a16:creationId xmlns:a16="http://schemas.microsoft.com/office/drawing/2014/main" id="{A1A816F3-E343-41C7-BA96-B6358AF21001}"/>
              </a:ext>
            </a:extLst>
          </p:cNvPr>
          <p:cNvCxnSpPr>
            <a:cxnSpLocks/>
            <a:stCxn id="18" idx="2"/>
          </p:cNvCxnSpPr>
          <p:nvPr/>
        </p:nvCxnSpPr>
        <p:spPr>
          <a:xfrm>
            <a:off x="2989263" y="2444750"/>
            <a:ext cx="0" cy="3746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a:extLst>
              <a:ext uri="{FF2B5EF4-FFF2-40B4-BE49-F238E27FC236}">
                <a16:creationId xmlns:a16="http://schemas.microsoft.com/office/drawing/2014/main" id="{FD714178-D365-42FE-8929-4ABD09083ED3}"/>
              </a:ext>
            </a:extLst>
          </p:cNvPr>
          <p:cNvCxnSpPr>
            <a:cxnSpLocks/>
          </p:cNvCxnSpPr>
          <p:nvPr/>
        </p:nvCxnSpPr>
        <p:spPr>
          <a:xfrm>
            <a:off x="3762488" y="3206750"/>
            <a:ext cx="97209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a:extLst>
              <a:ext uri="{FF2B5EF4-FFF2-40B4-BE49-F238E27FC236}">
                <a16:creationId xmlns:a16="http://schemas.microsoft.com/office/drawing/2014/main" id="{8897D454-F274-4BC1-A537-05F23EFEE34A}"/>
              </a:ext>
            </a:extLst>
          </p:cNvPr>
          <p:cNvCxnSpPr>
            <a:cxnSpLocks/>
            <a:endCxn id="23" idx="2"/>
          </p:cNvCxnSpPr>
          <p:nvPr/>
        </p:nvCxnSpPr>
        <p:spPr>
          <a:xfrm flipV="1">
            <a:off x="4734582" y="2452687"/>
            <a:ext cx="1" cy="75406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021BCA36-D452-4535-9D55-B422D890C122}"/>
              </a:ext>
            </a:extLst>
          </p:cNvPr>
          <p:cNvCxnSpPr>
            <a:cxnSpLocks/>
            <a:stCxn id="17" idx="3"/>
          </p:cNvCxnSpPr>
          <p:nvPr/>
        </p:nvCxnSpPr>
        <p:spPr>
          <a:xfrm>
            <a:off x="1849438" y="2080419"/>
            <a:ext cx="307430" cy="158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464164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0C13E28-8594-47D9-AD07-0E133B92A8EB}"/>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AF1D4C5B-41B3-4FCA-99F6-6AF853CA5AD5}"/>
              </a:ext>
            </a:extLst>
          </p:cNvPr>
          <p:cNvSpPr>
            <a:spLocks noGrp="1"/>
          </p:cNvSpPr>
          <p:nvPr>
            <p:ph type="ftr" sz="quarter" idx="11"/>
          </p:nvPr>
        </p:nvSpPr>
        <p:spPr>
          <a:xfrm>
            <a:off x="3124199" y="6356350"/>
            <a:ext cx="4544143"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81C0B6BC-F0D8-4B73-890B-977AF02BFEFE}"/>
              </a:ext>
            </a:extLst>
          </p:cNvPr>
          <p:cNvSpPr>
            <a:spLocks noGrp="1"/>
          </p:cNvSpPr>
          <p:nvPr>
            <p:ph type="sldNum" sz="quarter" idx="12"/>
          </p:nvPr>
        </p:nvSpPr>
        <p:spPr/>
        <p:txBody>
          <a:bodyPr/>
          <a:lstStyle/>
          <a:p>
            <a:fld id="{669AD40C-E5A7-4132-A31D-54A4D1BB6E89}" type="slidenum">
              <a:rPr lang="en-IN" smtClean="0"/>
              <a:t>19</a:t>
            </a:fld>
            <a:endParaRPr lang="en-IN"/>
          </a:p>
        </p:txBody>
      </p:sp>
      <p:sp>
        <p:nvSpPr>
          <p:cNvPr id="7" name="Content Placeholder 2">
            <a:extLst>
              <a:ext uri="{FF2B5EF4-FFF2-40B4-BE49-F238E27FC236}">
                <a16:creationId xmlns:a16="http://schemas.microsoft.com/office/drawing/2014/main" id="{A6862526-4F21-43CD-B40A-4D7F82E866EA}"/>
              </a:ext>
            </a:extLst>
          </p:cNvPr>
          <p:cNvSpPr txBox="1">
            <a:spLocks/>
          </p:cNvSpPr>
          <p:nvPr/>
        </p:nvSpPr>
        <p:spPr>
          <a:xfrm>
            <a:off x="413331" y="1153587"/>
            <a:ext cx="8229600" cy="468465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endParaRPr lang="en-IN" sz="1800">
              <a:latin typeface="Times New Roman" pitchFamily="18" charset="0"/>
              <a:cs typeface="Times New Roman" pitchFamily="18" charset="0"/>
            </a:endParaRPr>
          </a:p>
          <a:p>
            <a:endParaRPr lang="en-IN" sz="1800">
              <a:latin typeface="Times New Roman" pitchFamily="18" charset="0"/>
              <a:cs typeface="Times New Roman" pitchFamily="18" charset="0"/>
            </a:endParaRPr>
          </a:p>
          <a:p>
            <a:endParaRPr lang="en-IN" sz="1800" dirty="0">
              <a:latin typeface="Times New Roman" pitchFamily="18" charset="0"/>
              <a:cs typeface="Times New Roman" pitchFamily="18" charset="0"/>
            </a:endParaRPr>
          </a:p>
        </p:txBody>
      </p:sp>
      <p:sp>
        <p:nvSpPr>
          <p:cNvPr id="9" name="Slide Number Placeholder 4">
            <a:extLst>
              <a:ext uri="{FF2B5EF4-FFF2-40B4-BE49-F238E27FC236}">
                <a16:creationId xmlns:a16="http://schemas.microsoft.com/office/drawing/2014/main" id="{A753C790-3B22-4A8B-9228-64E37B0EFE77}"/>
              </a:ext>
            </a:extLst>
          </p:cNvPr>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69AD40C-E5A7-4132-A31D-54A4D1BB6E89}" type="slidenum">
              <a:rPr lang="en-IN" smtClean="0"/>
              <a:pPr/>
              <a:t>19</a:t>
            </a:fld>
            <a:endParaRPr lang="en-IN"/>
          </a:p>
        </p:txBody>
      </p:sp>
      <p:sp>
        <p:nvSpPr>
          <p:cNvPr id="10" name="Title 1">
            <a:extLst>
              <a:ext uri="{FF2B5EF4-FFF2-40B4-BE49-F238E27FC236}">
                <a16:creationId xmlns:a16="http://schemas.microsoft.com/office/drawing/2014/main" id="{3D8C2063-A919-474E-8E03-2D58C336CED4}"/>
              </a:ext>
            </a:extLst>
          </p:cNvPr>
          <p:cNvSpPr txBox="1">
            <a:spLocks/>
          </p:cNvSpPr>
          <p:nvPr/>
        </p:nvSpPr>
        <p:spPr>
          <a:xfrm>
            <a:off x="-990600" y="498325"/>
            <a:ext cx="8229600" cy="369332"/>
          </a:xfrm>
          <a:prstGeom prst="rect">
            <a:avLst/>
          </a:prstGeom>
        </p:spPr>
        <p:txBody>
          <a:bodyPr vert="horz" lIns="91440" tIns="45720" rIns="91440" bIns="45720" rtlCol="0" anchor="ctr">
            <a:normAutofit fontScale="9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IN" sz="2400" dirty="0">
                <a:latin typeface="Times New Roman" pitchFamily="18" charset="0"/>
                <a:cs typeface="Times New Roman" pitchFamily="18" charset="0"/>
              </a:rPr>
              <a:t>           DATA FLOW DIAGRAM</a:t>
            </a:r>
          </a:p>
        </p:txBody>
      </p:sp>
      <p:sp>
        <p:nvSpPr>
          <p:cNvPr id="11" name="Rounded Rectangle 4">
            <a:extLst>
              <a:ext uri="{FF2B5EF4-FFF2-40B4-BE49-F238E27FC236}">
                <a16:creationId xmlns:a16="http://schemas.microsoft.com/office/drawing/2014/main" id="{34E99308-D763-407B-9D54-9715B65385CC}"/>
              </a:ext>
            </a:extLst>
          </p:cNvPr>
          <p:cNvSpPr>
            <a:spLocks noChangeArrowheads="1"/>
          </p:cNvSpPr>
          <p:nvPr/>
        </p:nvSpPr>
        <p:spPr bwMode="auto">
          <a:xfrm>
            <a:off x="2193926" y="1331915"/>
            <a:ext cx="1996252" cy="358706"/>
          </a:xfrm>
          <a:prstGeom prst="roundRect">
            <a:avLst>
              <a:gd name="adj" fmla="val 16667"/>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Select dataset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12" name="Rounded Rectangle 5">
            <a:extLst>
              <a:ext uri="{FF2B5EF4-FFF2-40B4-BE49-F238E27FC236}">
                <a16:creationId xmlns:a16="http://schemas.microsoft.com/office/drawing/2014/main" id="{D87AE957-7FDF-4D8D-A379-39DAE668F024}"/>
              </a:ext>
            </a:extLst>
          </p:cNvPr>
          <p:cNvSpPr>
            <a:spLocks noChangeArrowheads="1"/>
          </p:cNvSpPr>
          <p:nvPr/>
        </p:nvSpPr>
        <p:spPr bwMode="auto">
          <a:xfrm>
            <a:off x="2201863" y="1987439"/>
            <a:ext cx="1997074" cy="317578"/>
          </a:xfrm>
          <a:prstGeom prst="roundRect">
            <a:avLst>
              <a:gd name="adj" fmla="val 16667"/>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Preprocess dataset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13" name="Rounded Rectangle 6">
            <a:extLst>
              <a:ext uri="{FF2B5EF4-FFF2-40B4-BE49-F238E27FC236}">
                <a16:creationId xmlns:a16="http://schemas.microsoft.com/office/drawing/2014/main" id="{FE07CF5A-553F-4865-A8AA-9CBA1868EE14}"/>
              </a:ext>
            </a:extLst>
          </p:cNvPr>
          <p:cNvSpPr>
            <a:spLocks noChangeArrowheads="1"/>
          </p:cNvSpPr>
          <p:nvPr/>
        </p:nvSpPr>
        <p:spPr bwMode="auto">
          <a:xfrm>
            <a:off x="2227704" y="3927265"/>
            <a:ext cx="1971233" cy="461151"/>
          </a:xfrm>
          <a:prstGeom prst="roundRect">
            <a:avLst>
              <a:gd name="adj" fmla="val 16667"/>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Split train and test data</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14" name="Rounded Rectangle 7">
            <a:extLst>
              <a:ext uri="{FF2B5EF4-FFF2-40B4-BE49-F238E27FC236}">
                <a16:creationId xmlns:a16="http://schemas.microsoft.com/office/drawing/2014/main" id="{9E161354-614A-4EBB-A250-B4F6719598CB}"/>
              </a:ext>
            </a:extLst>
          </p:cNvPr>
          <p:cNvSpPr>
            <a:spLocks noChangeArrowheads="1"/>
          </p:cNvSpPr>
          <p:nvPr/>
        </p:nvSpPr>
        <p:spPr bwMode="auto">
          <a:xfrm>
            <a:off x="2271495" y="4673565"/>
            <a:ext cx="1905419" cy="365125"/>
          </a:xfrm>
          <a:prstGeom prst="roundRect">
            <a:avLst>
              <a:gd name="adj" fmla="val 16667"/>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Classification</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
        <p:nvSpPr>
          <p:cNvPr id="15" name="Rounded Rectangle 8">
            <a:extLst>
              <a:ext uri="{FF2B5EF4-FFF2-40B4-BE49-F238E27FC236}">
                <a16:creationId xmlns:a16="http://schemas.microsoft.com/office/drawing/2014/main" id="{136E174C-57FA-4059-91F9-A763FE90781E}"/>
              </a:ext>
            </a:extLst>
          </p:cNvPr>
          <p:cNvSpPr>
            <a:spLocks noChangeArrowheads="1"/>
          </p:cNvSpPr>
          <p:nvPr/>
        </p:nvSpPr>
        <p:spPr bwMode="auto">
          <a:xfrm>
            <a:off x="2295749" y="5339289"/>
            <a:ext cx="1835142" cy="365124"/>
          </a:xfrm>
          <a:prstGeom prst="roundRect">
            <a:avLst>
              <a:gd name="adj" fmla="val 16667"/>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Prediction</a:t>
            </a:r>
            <a:endParaRPr kumimoji="0" lang="en-US" altLang="en-US" sz="1600" b="0" i="0" u="none" strike="noStrike" cap="none" normalizeH="0" baseline="0">
              <a:ln>
                <a:noFill/>
              </a:ln>
              <a:solidFill>
                <a:schemeClr val="tx1"/>
              </a:solidFill>
              <a:effectLst/>
              <a:latin typeface="Arial" panose="020B0604020202020204" pitchFamily="34" charset="0"/>
            </a:endParaRPr>
          </a:p>
        </p:txBody>
      </p:sp>
      <p:sp>
        <p:nvSpPr>
          <p:cNvPr id="16" name="Rounded Rectangle 29">
            <a:extLst>
              <a:ext uri="{FF2B5EF4-FFF2-40B4-BE49-F238E27FC236}">
                <a16:creationId xmlns:a16="http://schemas.microsoft.com/office/drawing/2014/main" id="{ADEF5FA4-4BAA-441F-BE48-DA0280B25F98}"/>
              </a:ext>
            </a:extLst>
          </p:cNvPr>
          <p:cNvSpPr>
            <a:spLocks noChangeArrowheads="1"/>
          </p:cNvSpPr>
          <p:nvPr/>
        </p:nvSpPr>
        <p:spPr bwMode="auto">
          <a:xfrm>
            <a:off x="2249474" y="2543600"/>
            <a:ext cx="1949463" cy="442473"/>
          </a:xfrm>
          <a:prstGeom prst="roundRect">
            <a:avLst>
              <a:gd name="adj" fmla="val 16667"/>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600" dirty="0">
                <a:solidFill>
                  <a:srgbClr val="000000"/>
                </a:solidFill>
                <a:latin typeface="Calibri" panose="020F0502020204030204" pitchFamily="34" charset="0"/>
                <a:cs typeface="Calibri" panose="020F0502020204030204" pitchFamily="34" charset="0"/>
              </a:rPr>
              <a:t>Regression</a:t>
            </a:r>
          </a:p>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600" dirty="0">
                <a:solidFill>
                  <a:srgbClr val="000000"/>
                </a:solidFill>
                <a:latin typeface="Calibri" panose="020F0502020204030204" pitchFamily="34" charset="0"/>
                <a:cs typeface="Calibri" panose="020F0502020204030204" pitchFamily="34" charset="0"/>
              </a:rPr>
              <a:t>Algorithm</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17" name="Rounded Rectangle 30">
            <a:extLst>
              <a:ext uri="{FF2B5EF4-FFF2-40B4-BE49-F238E27FC236}">
                <a16:creationId xmlns:a16="http://schemas.microsoft.com/office/drawing/2014/main" id="{04D88A2C-B24B-43C5-A18D-F8DFF137E047}"/>
              </a:ext>
            </a:extLst>
          </p:cNvPr>
          <p:cNvSpPr>
            <a:spLocks noChangeArrowheads="1"/>
          </p:cNvSpPr>
          <p:nvPr/>
        </p:nvSpPr>
        <p:spPr bwMode="auto">
          <a:xfrm>
            <a:off x="2249474" y="3282917"/>
            <a:ext cx="1997071" cy="405765"/>
          </a:xfrm>
          <a:prstGeom prst="roundRect">
            <a:avLst>
              <a:gd name="adj" fmla="val 16667"/>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600" dirty="0">
                <a:solidFill>
                  <a:srgbClr val="000000"/>
                </a:solidFill>
                <a:latin typeface="Calibri" panose="020F0502020204030204" pitchFamily="34" charset="0"/>
                <a:ea typeface="Times New Roman" panose="02020603050405020304" pitchFamily="18" charset="0"/>
                <a:cs typeface="Calibri" panose="020F0502020204030204" pitchFamily="34" charset="0"/>
              </a:rPr>
              <a:t>Performance</a:t>
            </a:r>
            <a:r>
              <a:rPr kumimoji="0" lang="en-US" altLang="en-US" sz="16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analysis</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cxnSp>
        <p:nvCxnSpPr>
          <p:cNvPr id="18" name="Straight Arrow Connector 17">
            <a:extLst>
              <a:ext uri="{FF2B5EF4-FFF2-40B4-BE49-F238E27FC236}">
                <a16:creationId xmlns:a16="http://schemas.microsoft.com/office/drawing/2014/main" id="{7FDFDAF7-7BDC-4E68-9E7D-A3C3C1F5CA6D}"/>
              </a:ext>
            </a:extLst>
          </p:cNvPr>
          <p:cNvCxnSpPr/>
          <p:nvPr/>
        </p:nvCxnSpPr>
        <p:spPr>
          <a:xfrm>
            <a:off x="3200400" y="1690621"/>
            <a:ext cx="0" cy="2990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61DDE274-3D01-4C86-B3AB-572CE5C60AB0}"/>
              </a:ext>
            </a:extLst>
          </p:cNvPr>
          <p:cNvCxnSpPr>
            <a:cxnSpLocks/>
            <a:stCxn id="12" idx="2"/>
          </p:cNvCxnSpPr>
          <p:nvPr/>
        </p:nvCxnSpPr>
        <p:spPr>
          <a:xfrm>
            <a:off x="3200400" y="2305017"/>
            <a:ext cx="0" cy="2385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BC6A6174-192D-419D-B1AE-105F2F209D85}"/>
              </a:ext>
            </a:extLst>
          </p:cNvPr>
          <p:cNvCxnSpPr>
            <a:cxnSpLocks/>
          </p:cNvCxnSpPr>
          <p:nvPr/>
        </p:nvCxnSpPr>
        <p:spPr>
          <a:xfrm>
            <a:off x="3262886" y="3688682"/>
            <a:ext cx="0" cy="21486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0AFC63FC-FB9C-429C-8368-807108D3BC18}"/>
              </a:ext>
            </a:extLst>
          </p:cNvPr>
          <p:cNvCxnSpPr/>
          <p:nvPr/>
        </p:nvCxnSpPr>
        <p:spPr>
          <a:xfrm>
            <a:off x="3224205" y="2986073"/>
            <a:ext cx="0" cy="2990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53F3207F-966D-4CB7-9721-FBF84DCFB2FB}"/>
              </a:ext>
            </a:extLst>
          </p:cNvPr>
          <p:cNvCxnSpPr/>
          <p:nvPr/>
        </p:nvCxnSpPr>
        <p:spPr>
          <a:xfrm flipH="1">
            <a:off x="3262886" y="4388416"/>
            <a:ext cx="0" cy="2990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1C806387-BD2D-4FEF-ACEA-41F808D8AC8D}"/>
              </a:ext>
            </a:extLst>
          </p:cNvPr>
          <p:cNvCxnSpPr/>
          <p:nvPr/>
        </p:nvCxnSpPr>
        <p:spPr>
          <a:xfrm>
            <a:off x="3262886" y="5038690"/>
            <a:ext cx="0" cy="2978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49265DCC-C1C8-4EE6-B713-B6C71E5D0F21}"/>
              </a:ext>
            </a:extLst>
          </p:cNvPr>
          <p:cNvCxnSpPr/>
          <p:nvPr/>
        </p:nvCxnSpPr>
        <p:spPr>
          <a:xfrm>
            <a:off x="3957955" y="8563293"/>
            <a:ext cx="0" cy="2978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5" name="Rectangle 15">
            <a:extLst>
              <a:ext uri="{FF2B5EF4-FFF2-40B4-BE49-F238E27FC236}">
                <a16:creationId xmlns:a16="http://schemas.microsoft.com/office/drawing/2014/main" id="{8DE98FE1-4D9E-4932-8689-2D8ED13739E1}"/>
              </a:ext>
            </a:extLst>
          </p:cNvPr>
          <p:cNvSpPr>
            <a:spLocks noChangeArrowheads="1"/>
          </p:cNvSpPr>
          <p:nvPr/>
        </p:nvSpPr>
        <p:spPr bwMode="auto">
          <a:xfrm>
            <a:off x="228600" y="562561"/>
            <a:ext cx="184731"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sz="1600"/>
          </a:p>
        </p:txBody>
      </p:sp>
      <p:sp>
        <p:nvSpPr>
          <p:cNvPr id="26" name="Rectangle 23">
            <a:extLst>
              <a:ext uri="{FF2B5EF4-FFF2-40B4-BE49-F238E27FC236}">
                <a16:creationId xmlns:a16="http://schemas.microsoft.com/office/drawing/2014/main" id="{C2AE015F-4B19-43A5-9BF7-8474FA10E953}"/>
              </a:ext>
            </a:extLst>
          </p:cNvPr>
          <p:cNvSpPr>
            <a:spLocks noChangeArrowheads="1"/>
          </p:cNvSpPr>
          <p:nvPr/>
        </p:nvSpPr>
        <p:spPr bwMode="auto">
          <a:xfrm>
            <a:off x="228600" y="1019761"/>
            <a:ext cx="184731"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sz="1600"/>
          </a:p>
        </p:txBody>
      </p:sp>
    </p:spTree>
    <p:extLst>
      <p:ext uri="{BB962C8B-B14F-4D97-AF65-F5344CB8AC3E}">
        <p14:creationId xmlns:p14="http://schemas.microsoft.com/office/powerpoint/2010/main" val="113581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3124200" y="6356350"/>
            <a:ext cx="4688160" cy="365125"/>
          </a:xfrm>
        </p:spPr>
        <p:txBody>
          <a:bodyPr/>
          <a:lstStyle/>
          <a:p>
            <a:r>
              <a:rPr lang="en-IN" dirty="0"/>
              <a:t>BATCH NO: 7    DEPARTMENT OF COMPUTER SCIENCE &amp; ENGINEERING</a:t>
            </a:r>
          </a:p>
        </p:txBody>
      </p:sp>
      <p:sp>
        <p:nvSpPr>
          <p:cNvPr id="3" name="Slide Number Placeholder 2"/>
          <p:cNvSpPr>
            <a:spLocks noGrp="1"/>
          </p:cNvSpPr>
          <p:nvPr>
            <p:ph type="sldNum" sz="quarter" idx="12"/>
          </p:nvPr>
        </p:nvSpPr>
        <p:spPr/>
        <p:txBody>
          <a:bodyPr/>
          <a:lstStyle/>
          <a:p>
            <a:fld id="{FA00FD27-8DB0-4CB2-BD37-BEA95C6A1008}" type="slidenum">
              <a:rPr lang="en-IN" smtClean="0"/>
              <a:t>2</a:t>
            </a:fld>
            <a:endParaRPr lang="en-IN"/>
          </a:p>
        </p:txBody>
      </p:sp>
      <p:sp>
        <p:nvSpPr>
          <p:cNvPr id="4" name="Title 1"/>
          <p:cNvSpPr txBox="1">
            <a:spLocks/>
          </p:cNvSpPr>
          <p:nvPr/>
        </p:nvSpPr>
        <p:spPr>
          <a:xfrm>
            <a:off x="457200" y="326593"/>
            <a:ext cx="8229600" cy="726143"/>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AGENDA</a:t>
            </a:r>
            <a:endParaRPr lang="en-IN" b="1" dirty="0">
              <a:latin typeface="Times New Roman" pitchFamily="18" charset="0"/>
              <a:cs typeface="Times New Roman" pitchFamily="18" charset="0"/>
            </a:endParaRPr>
          </a:p>
        </p:txBody>
      </p:sp>
      <p:sp>
        <p:nvSpPr>
          <p:cNvPr id="6" name="Content Placeholder 2"/>
          <p:cNvSpPr txBox="1">
            <a:spLocks/>
          </p:cNvSpPr>
          <p:nvPr/>
        </p:nvSpPr>
        <p:spPr>
          <a:xfrm>
            <a:off x="395536" y="1016732"/>
            <a:ext cx="8229600" cy="4824536"/>
          </a:xfrm>
          <a:prstGeom prst="rect">
            <a:avLst/>
          </a:prstGeom>
        </p:spPr>
        <p:txBody>
          <a:bodyPr>
            <a:normAutofit fontScale="25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pPr>
            <a:r>
              <a:rPr lang="en-IN" sz="5600" dirty="0">
                <a:latin typeface="Times New Roman" pitchFamily="18" charset="0"/>
                <a:cs typeface="Times New Roman" pitchFamily="18" charset="0"/>
              </a:rPr>
              <a:t>ABSTRACT</a:t>
            </a:r>
          </a:p>
          <a:p>
            <a:pPr>
              <a:lnSpc>
                <a:spcPct val="150000"/>
              </a:lnSpc>
            </a:pPr>
            <a:r>
              <a:rPr lang="en-IN" sz="5600" dirty="0">
                <a:latin typeface="Times New Roman" pitchFamily="18" charset="0"/>
                <a:cs typeface="Times New Roman" pitchFamily="18" charset="0"/>
              </a:rPr>
              <a:t>OBJECTIVE</a:t>
            </a:r>
          </a:p>
          <a:p>
            <a:pPr>
              <a:lnSpc>
                <a:spcPct val="150000"/>
              </a:lnSpc>
            </a:pPr>
            <a:r>
              <a:rPr lang="en-IN" sz="5600" dirty="0">
                <a:latin typeface="Times New Roman" pitchFamily="18" charset="0"/>
                <a:cs typeface="Times New Roman" pitchFamily="18" charset="0"/>
              </a:rPr>
              <a:t>INTRODUCTION</a:t>
            </a:r>
          </a:p>
          <a:p>
            <a:pPr>
              <a:lnSpc>
                <a:spcPct val="150000"/>
              </a:lnSpc>
            </a:pPr>
            <a:r>
              <a:rPr lang="en-IN" sz="5600" dirty="0">
                <a:latin typeface="Times New Roman" pitchFamily="18" charset="0"/>
                <a:cs typeface="Times New Roman" pitchFamily="18" charset="0"/>
              </a:rPr>
              <a:t>LITERATURE REVIEW (SOFT COPY OF PAPERS TO BE LINKED AS HYPERLINK)</a:t>
            </a:r>
          </a:p>
          <a:p>
            <a:pPr>
              <a:lnSpc>
                <a:spcPct val="150000"/>
              </a:lnSpc>
            </a:pPr>
            <a:r>
              <a:rPr lang="en-IN" sz="5600" dirty="0">
                <a:latin typeface="Times New Roman" pitchFamily="18" charset="0"/>
                <a:cs typeface="Times New Roman" pitchFamily="18" charset="0"/>
              </a:rPr>
              <a:t>DESIGN AND METHODOLOGIES</a:t>
            </a:r>
          </a:p>
          <a:p>
            <a:pPr>
              <a:lnSpc>
                <a:spcPct val="150000"/>
              </a:lnSpc>
            </a:pPr>
            <a:r>
              <a:rPr lang="en-IN" sz="5600" dirty="0">
                <a:latin typeface="Times New Roman" pitchFamily="18" charset="0"/>
                <a:cs typeface="Times New Roman" pitchFamily="18" charset="0"/>
              </a:rPr>
              <a:t>STANDARDS &amp; POLICIES USED</a:t>
            </a:r>
          </a:p>
          <a:p>
            <a:pPr>
              <a:lnSpc>
                <a:spcPct val="150000"/>
              </a:lnSpc>
            </a:pPr>
            <a:r>
              <a:rPr lang="en-IN" sz="5600" dirty="0">
                <a:latin typeface="Times New Roman" pitchFamily="18" charset="0"/>
                <a:cs typeface="Times New Roman" pitchFamily="18" charset="0"/>
              </a:rPr>
              <a:t>IMPLEMENTATION</a:t>
            </a:r>
          </a:p>
          <a:p>
            <a:pPr>
              <a:lnSpc>
                <a:spcPct val="150000"/>
              </a:lnSpc>
            </a:pPr>
            <a:r>
              <a:rPr lang="en-IN" sz="5600" dirty="0">
                <a:latin typeface="Times New Roman" pitchFamily="18" charset="0"/>
                <a:cs typeface="Times New Roman" pitchFamily="18" charset="0"/>
              </a:rPr>
              <a:t>INPUT AND OUTPUT</a:t>
            </a:r>
          </a:p>
          <a:p>
            <a:pPr>
              <a:lnSpc>
                <a:spcPct val="150000"/>
              </a:lnSpc>
            </a:pPr>
            <a:r>
              <a:rPr lang="en-IN" sz="5600" dirty="0">
                <a:latin typeface="Times New Roman" pitchFamily="18" charset="0"/>
                <a:cs typeface="Times New Roman" pitchFamily="18" charset="0"/>
              </a:rPr>
              <a:t>INCLUDE DEMO VIDEO (You Tube URL )</a:t>
            </a:r>
          </a:p>
          <a:p>
            <a:pPr>
              <a:lnSpc>
                <a:spcPct val="150000"/>
              </a:lnSpc>
            </a:pPr>
            <a:r>
              <a:rPr lang="en-IN" sz="5600" dirty="0">
                <a:latin typeface="Times New Roman" pitchFamily="18" charset="0"/>
                <a:cs typeface="Times New Roman" pitchFamily="18" charset="0"/>
              </a:rPr>
              <a:t>CONCLUSION</a:t>
            </a:r>
          </a:p>
          <a:p>
            <a:pPr>
              <a:lnSpc>
                <a:spcPct val="150000"/>
              </a:lnSpc>
            </a:pPr>
            <a:r>
              <a:rPr lang="en-IN" sz="5600" dirty="0">
                <a:latin typeface="Times New Roman" pitchFamily="18" charset="0"/>
                <a:cs typeface="Times New Roman" pitchFamily="18" charset="0"/>
              </a:rPr>
              <a:t>FUTURE ENHANCEMENTS</a:t>
            </a:r>
          </a:p>
          <a:p>
            <a:pPr>
              <a:lnSpc>
                <a:spcPct val="150000"/>
              </a:lnSpc>
            </a:pPr>
            <a:r>
              <a:rPr lang="en-IN" sz="5600" dirty="0">
                <a:latin typeface="Times New Roman" pitchFamily="18" charset="0"/>
                <a:cs typeface="Times New Roman" pitchFamily="18" charset="0"/>
              </a:rPr>
              <a:t>WEB REFERENCES LINK</a:t>
            </a:r>
          </a:p>
          <a:p>
            <a:pPr>
              <a:lnSpc>
                <a:spcPct val="150000"/>
              </a:lnSpc>
            </a:pPr>
            <a:r>
              <a:rPr lang="en-IN" sz="5600" dirty="0">
                <a:latin typeface="Times New Roman" pitchFamily="18" charset="0"/>
                <a:cs typeface="Times New Roman" pitchFamily="18" charset="0"/>
              </a:rPr>
              <a:t>REFERENCES</a:t>
            </a:r>
          </a:p>
          <a:p>
            <a:pPr>
              <a:lnSpc>
                <a:spcPct val="150000"/>
              </a:lnSpc>
            </a:pPr>
            <a:r>
              <a:rPr lang="en-IN" sz="5600" dirty="0">
                <a:latin typeface="Times New Roman" pitchFamily="18" charset="0"/>
                <a:cs typeface="Times New Roman" pitchFamily="18" charset="0"/>
              </a:rPr>
              <a:t>PLAGIARISM REPORT OF PPT</a:t>
            </a:r>
          </a:p>
          <a:p>
            <a:pPr>
              <a:lnSpc>
                <a:spcPct val="150000"/>
              </a:lnSpc>
            </a:pPr>
            <a:r>
              <a:rPr lang="en-IN" sz="5600" dirty="0">
                <a:latin typeface="Times New Roman" pitchFamily="18" charset="0"/>
                <a:cs typeface="Times New Roman" pitchFamily="18" charset="0"/>
              </a:rPr>
              <a:t>POSTER PRESENTATION </a:t>
            </a:r>
          </a:p>
          <a:p>
            <a:pPr>
              <a:lnSpc>
                <a:spcPct val="150000"/>
              </a:lnSpc>
            </a:pPr>
            <a:endParaRPr lang="en-IN" sz="24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5" name="Date Placeholder 4">
            <a:extLst>
              <a:ext uri="{FF2B5EF4-FFF2-40B4-BE49-F238E27FC236}">
                <a16:creationId xmlns:a16="http://schemas.microsoft.com/office/drawing/2014/main" id="{6960B2D8-77B2-48B6-B1A2-E5F99650650F}"/>
              </a:ext>
            </a:extLst>
          </p:cNvPr>
          <p:cNvSpPr>
            <a:spLocks noGrp="1"/>
          </p:cNvSpPr>
          <p:nvPr>
            <p:ph type="dt" sz="half" idx="10"/>
          </p:nvPr>
        </p:nvSpPr>
        <p:spPr/>
        <p:txBody>
          <a:bodyPr/>
          <a:lstStyle/>
          <a:p>
            <a:fld id="{FC39C657-17FF-47BC-9019-801F8663B5A9}" type="datetime1">
              <a:rPr lang="en-IN" smtClean="0"/>
              <a:t>17-01-2022</a:t>
            </a:fld>
            <a:endParaRPr lang="en-IN"/>
          </a:p>
        </p:txBody>
      </p:sp>
    </p:spTree>
    <p:extLst>
      <p:ext uri="{BB962C8B-B14F-4D97-AF65-F5344CB8AC3E}">
        <p14:creationId xmlns:p14="http://schemas.microsoft.com/office/powerpoint/2010/main" val="12330510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39F9A36-C912-4616-AC02-9EE7F846B41F}"/>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8EEF9E12-4CA0-4BD7-A6EA-D04544D469A6}"/>
              </a:ext>
            </a:extLst>
          </p:cNvPr>
          <p:cNvSpPr>
            <a:spLocks noGrp="1"/>
          </p:cNvSpPr>
          <p:nvPr>
            <p:ph type="ftr" sz="quarter" idx="11"/>
          </p:nvPr>
        </p:nvSpPr>
        <p:spPr>
          <a:xfrm>
            <a:off x="3124200" y="6356350"/>
            <a:ext cx="4688160" cy="365125"/>
          </a:xfrm>
        </p:spPr>
        <p:txBody>
          <a:bodyPr/>
          <a:lstStyle/>
          <a:p>
            <a:r>
              <a:rPr lang="en-IN" dirty="0"/>
              <a:t>BATCH NO:7     DEPARTMENT OF COMPUTER SCIENCE &amp; ENGINEERING</a:t>
            </a:r>
          </a:p>
        </p:txBody>
      </p:sp>
      <p:sp>
        <p:nvSpPr>
          <p:cNvPr id="6" name="Slide Number Placeholder 5">
            <a:extLst>
              <a:ext uri="{FF2B5EF4-FFF2-40B4-BE49-F238E27FC236}">
                <a16:creationId xmlns:a16="http://schemas.microsoft.com/office/drawing/2014/main" id="{BD37C2FE-BDE7-4A74-8584-B0E628E6D428}"/>
              </a:ext>
            </a:extLst>
          </p:cNvPr>
          <p:cNvSpPr>
            <a:spLocks noGrp="1"/>
          </p:cNvSpPr>
          <p:nvPr>
            <p:ph type="sldNum" sz="quarter" idx="12"/>
          </p:nvPr>
        </p:nvSpPr>
        <p:spPr/>
        <p:txBody>
          <a:bodyPr/>
          <a:lstStyle/>
          <a:p>
            <a:fld id="{669AD40C-E5A7-4132-A31D-54A4D1BB6E89}" type="slidenum">
              <a:rPr lang="en-IN" smtClean="0"/>
              <a:t>20</a:t>
            </a:fld>
            <a:endParaRPr lang="en-IN"/>
          </a:p>
        </p:txBody>
      </p:sp>
      <p:sp>
        <p:nvSpPr>
          <p:cNvPr id="32" name="Content Placeholder 2">
            <a:extLst>
              <a:ext uri="{FF2B5EF4-FFF2-40B4-BE49-F238E27FC236}">
                <a16:creationId xmlns:a16="http://schemas.microsoft.com/office/drawing/2014/main" id="{4053C265-95F2-4B68-94A6-A9F3185C74D1}"/>
              </a:ext>
            </a:extLst>
          </p:cNvPr>
          <p:cNvSpPr txBox="1">
            <a:spLocks/>
          </p:cNvSpPr>
          <p:nvPr/>
        </p:nvSpPr>
        <p:spPr>
          <a:xfrm>
            <a:off x="2054225" y="2663825"/>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endParaRPr lang="en-IN" sz="2000">
              <a:latin typeface="Times New Roman" pitchFamily="18" charset="0"/>
              <a:cs typeface="Times New Roman" pitchFamily="18" charset="0"/>
            </a:endParaRPr>
          </a:p>
          <a:p>
            <a:endParaRPr lang="en-IN" sz="200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34" name="Slide Number Placeholder 4">
            <a:extLst>
              <a:ext uri="{FF2B5EF4-FFF2-40B4-BE49-F238E27FC236}">
                <a16:creationId xmlns:a16="http://schemas.microsoft.com/office/drawing/2014/main" id="{583B8B0A-1F82-4641-A2FF-B462200F2DC3}"/>
              </a:ext>
            </a:extLst>
          </p:cNvPr>
          <p:cNvSpPr txBox="1">
            <a:spLocks/>
          </p:cNvSpPr>
          <p:nvPr/>
        </p:nvSpPr>
        <p:spPr>
          <a:xfrm>
            <a:off x="6553200" y="6356350"/>
            <a:ext cx="21336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69AD40C-E5A7-4132-A31D-54A4D1BB6E89}" type="slidenum">
              <a:rPr lang="en-IN" smtClean="0"/>
              <a:pPr/>
              <a:t>20</a:t>
            </a:fld>
            <a:endParaRPr lang="en-IN"/>
          </a:p>
        </p:txBody>
      </p:sp>
      <p:sp>
        <p:nvSpPr>
          <p:cNvPr id="35" name="Title 1">
            <a:extLst>
              <a:ext uri="{FF2B5EF4-FFF2-40B4-BE49-F238E27FC236}">
                <a16:creationId xmlns:a16="http://schemas.microsoft.com/office/drawing/2014/main" id="{22936587-01E7-4327-A9C7-012466AC709F}"/>
              </a:ext>
            </a:extLst>
          </p:cNvPr>
          <p:cNvSpPr txBox="1">
            <a:spLocks/>
          </p:cNvSpPr>
          <p:nvPr/>
        </p:nvSpPr>
        <p:spPr>
          <a:xfrm>
            <a:off x="609600" y="662260"/>
            <a:ext cx="6937375" cy="369332"/>
          </a:xfrm>
          <a:prstGeom prst="rect">
            <a:avLst/>
          </a:prstGeom>
        </p:spPr>
        <p:txBody>
          <a:bodyPr vert="horz" lIns="91440" tIns="45720" rIns="91440" bIns="45720" rtlCol="0" anchor="ctr">
            <a:normAutofit fontScale="925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400" dirty="0">
                <a:latin typeface="Times New Roman" pitchFamily="18" charset="0"/>
                <a:cs typeface="Times New Roman" pitchFamily="18" charset="0"/>
              </a:rPr>
              <a:t>ER-DIAGRAM</a:t>
            </a:r>
            <a:endParaRPr lang="en-IN" sz="2400" dirty="0">
              <a:latin typeface="Times New Roman" pitchFamily="18" charset="0"/>
              <a:cs typeface="Times New Roman" pitchFamily="18" charset="0"/>
            </a:endParaRPr>
          </a:p>
        </p:txBody>
      </p:sp>
      <p:sp>
        <p:nvSpPr>
          <p:cNvPr id="36" name="Rounded Rectangle 3">
            <a:extLst>
              <a:ext uri="{FF2B5EF4-FFF2-40B4-BE49-F238E27FC236}">
                <a16:creationId xmlns:a16="http://schemas.microsoft.com/office/drawing/2014/main" id="{E9F03D87-CADC-48F2-B240-0C864B0B69B0}"/>
              </a:ext>
            </a:extLst>
          </p:cNvPr>
          <p:cNvSpPr>
            <a:spLocks noChangeArrowheads="1"/>
          </p:cNvSpPr>
          <p:nvPr/>
        </p:nvSpPr>
        <p:spPr bwMode="auto">
          <a:xfrm>
            <a:off x="2106613" y="2686050"/>
            <a:ext cx="1768475" cy="836613"/>
          </a:xfrm>
          <a:prstGeom prst="roundRect">
            <a:avLst>
              <a:gd name="adj" fmla="val 16667"/>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Data selection and loading</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7" name="Rounded Rectangle 4">
            <a:extLst>
              <a:ext uri="{FF2B5EF4-FFF2-40B4-BE49-F238E27FC236}">
                <a16:creationId xmlns:a16="http://schemas.microsoft.com/office/drawing/2014/main" id="{AB673761-9035-4AE9-BCE4-137166C971CC}"/>
              </a:ext>
            </a:extLst>
          </p:cNvPr>
          <p:cNvSpPr>
            <a:spLocks noChangeArrowheads="1"/>
          </p:cNvSpPr>
          <p:nvPr/>
        </p:nvSpPr>
        <p:spPr bwMode="auto">
          <a:xfrm>
            <a:off x="4129088" y="2703513"/>
            <a:ext cx="1657350" cy="823912"/>
          </a:xfrm>
          <a:prstGeom prst="roundRect">
            <a:avLst>
              <a:gd name="adj" fmla="val 16667"/>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Vectorize data</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8" name="Rounded Rectangle 5">
            <a:extLst>
              <a:ext uri="{FF2B5EF4-FFF2-40B4-BE49-F238E27FC236}">
                <a16:creationId xmlns:a16="http://schemas.microsoft.com/office/drawing/2014/main" id="{6AA7E1FE-1347-4E92-AA14-FB5C178045D7}"/>
              </a:ext>
            </a:extLst>
          </p:cNvPr>
          <p:cNvSpPr>
            <a:spLocks noChangeArrowheads="1"/>
          </p:cNvSpPr>
          <p:nvPr/>
        </p:nvSpPr>
        <p:spPr bwMode="auto">
          <a:xfrm>
            <a:off x="6164263" y="2703513"/>
            <a:ext cx="1776412" cy="819150"/>
          </a:xfrm>
          <a:prstGeom prst="roundRect">
            <a:avLst>
              <a:gd name="adj" fmla="val 16667"/>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dirty="0">
                <a:solidFill>
                  <a:srgbClr val="000000"/>
                </a:solidFill>
                <a:latin typeface="Calibri" panose="020F0502020204030204" pitchFamily="34" charset="0"/>
                <a:ea typeface="Times New Roman" panose="02020603050405020304" pitchFamily="18" charset="0"/>
                <a:cs typeface="Calibri" panose="020F0502020204030204" pitchFamily="34" charset="0"/>
              </a:rPr>
              <a:t>Regression</a:t>
            </a:r>
            <a:r>
              <a:rPr kumimoji="0" lang="en-US" altLang="en-US" sz="18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analysis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9" name="Rounded Rectangle 6">
            <a:extLst>
              <a:ext uri="{FF2B5EF4-FFF2-40B4-BE49-F238E27FC236}">
                <a16:creationId xmlns:a16="http://schemas.microsoft.com/office/drawing/2014/main" id="{CC5A26C6-F4C6-4BAC-9916-01F058D90B92}"/>
              </a:ext>
            </a:extLst>
          </p:cNvPr>
          <p:cNvSpPr>
            <a:spLocks noChangeArrowheads="1"/>
          </p:cNvSpPr>
          <p:nvPr/>
        </p:nvSpPr>
        <p:spPr bwMode="auto">
          <a:xfrm>
            <a:off x="6553200" y="4038600"/>
            <a:ext cx="1385888" cy="914400"/>
          </a:xfrm>
          <a:prstGeom prst="roundRect">
            <a:avLst>
              <a:gd name="adj" fmla="val 16667"/>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Split train and test set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0" name="Rounded Rectangle 7">
            <a:extLst>
              <a:ext uri="{FF2B5EF4-FFF2-40B4-BE49-F238E27FC236}">
                <a16:creationId xmlns:a16="http://schemas.microsoft.com/office/drawing/2014/main" id="{CAC1768B-770E-4151-B499-AC952F1D5048}"/>
              </a:ext>
            </a:extLst>
          </p:cNvPr>
          <p:cNvSpPr>
            <a:spLocks noChangeArrowheads="1"/>
          </p:cNvSpPr>
          <p:nvPr/>
        </p:nvSpPr>
        <p:spPr bwMode="auto">
          <a:xfrm>
            <a:off x="4384675" y="4114800"/>
            <a:ext cx="1560513" cy="838200"/>
          </a:xfrm>
          <a:prstGeom prst="roundRect">
            <a:avLst>
              <a:gd name="adj" fmla="val 16667"/>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Classification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1" name="Rounded Rectangle 8">
            <a:extLst>
              <a:ext uri="{FF2B5EF4-FFF2-40B4-BE49-F238E27FC236}">
                <a16:creationId xmlns:a16="http://schemas.microsoft.com/office/drawing/2014/main" id="{004129BA-75EE-410C-8680-060D0C6B4C6E}"/>
              </a:ext>
            </a:extLst>
          </p:cNvPr>
          <p:cNvSpPr>
            <a:spLocks noChangeArrowheads="1"/>
          </p:cNvSpPr>
          <p:nvPr/>
        </p:nvSpPr>
        <p:spPr bwMode="auto">
          <a:xfrm>
            <a:off x="2119313" y="4129088"/>
            <a:ext cx="1755775" cy="823912"/>
          </a:xfrm>
          <a:prstGeom prst="roundRect">
            <a:avLst>
              <a:gd name="adj" fmla="val 16667"/>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Result generation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cxnSp>
        <p:nvCxnSpPr>
          <p:cNvPr id="42" name="Straight Arrow Connector 41">
            <a:extLst>
              <a:ext uri="{FF2B5EF4-FFF2-40B4-BE49-F238E27FC236}">
                <a16:creationId xmlns:a16="http://schemas.microsoft.com/office/drawing/2014/main" id="{B09DB776-77C9-461A-BE69-25CCBD8C79DF}"/>
              </a:ext>
            </a:extLst>
          </p:cNvPr>
          <p:cNvCxnSpPr/>
          <p:nvPr/>
        </p:nvCxnSpPr>
        <p:spPr>
          <a:xfrm>
            <a:off x="3874294" y="3193869"/>
            <a:ext cx="253365" cy="114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63EA0148-4651-4807-AB6D-6A934F04E59F}"/>
              </a:ext>
            </a:extLst>
          </p:cNvPr>
          <p:cNvCxnSpPr/>
          <p:nvPr/>
        </p:nvCxnSpPr>
        <p:spPr>
          <a:xfrm flipV="1">
            <a:off x="5801667" y="3205299"/>
            <a:ext cx="377190" cy="25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C7A6521C-FEEA-4D2E-B78A-14266D3913B4}"/>
              </a:ext>
            </a:extLst>
          </p:cNvPr>
          <p:cNvCxnSpPr/>
          <p:nvPr/>
        </p:nvCxnSpPr>
        <p:spPr>
          <a:xfrm flipH="1">
            <a:off x="3864015" y="4566149"/>
            <a:ext cx="508635" cy="69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5" name="Oval 25">
            <a:extLst>
              <a:ext uri="{FF2B5EF4-FFF2-40B4-BE49-F238E27FC236}">
                <a16:creationId xmlns:a16="http://schemas.microsoft.com/office/drawing/2014/main" id="{EC981399-18B8-4A68-BF04-C4D8F0A619B2}"/>
              </a:ext>
            </a:extLst>
          </p:cNvPr>
          <p:cNvSpPr>
            <a:spLocks noChangeArrowheads="1"/>
          </p:cNvSpPr>
          <p:nvPr/>
        </p:nvSpPr>
        <p:spPr bwMode="auto">
          <a:xfrm>
            <a:off x="832038" y="2122089"/>
            <a:ext cx="1287463" cy="604838"/>
          </a:xfrm>
          <a:prstGeom prst="ellipse">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Start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6" name="Oval 26">
            <a:extLst>
              <a:ext uri="{FF2B5EF4-FFF2-40B4-BE49-F238E27FC236}">
                <a16:creationId xmlns:a16="http://schemas.microsoft.com/office/drawing/2014/main" id="{16FCA42C-13AE-4F5B-AE48-F6BA45574DAA}"/>
              </a:ext>
            </a:extLst>
          </p:cNvPr>
          <p:cNvSpPr>
            <a:spLocks noChangeArrowheads="1"/>
          </p:cNvSpPr>
          <p:nvPr/>
        </p:nvSpPr>
        <p:spPr bwMode="auto">
          <a:xfrm>
            <a:off x="3054350" y="1892300"/>
            <a:ext cx="1639888" cy="604838"/>
          </a:xfrm>
          <a:prstGeom prst="ellipse">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Cleaning dataset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7" name="Oval 27">
            <a:extLst>
              <a:ext uri="{FF2B5EF4-FFF2-40B4-BE49-F238E27FC236}">
                <a16:creationId xmlns:a16="http://schemas.microsoft.com/office/drawing/2014/main" id="{2671454B-8627-48D9-843F-4761C9A33B98}"/>
              </a:ext>
            </a:extLst>
          </p:cNvPr>
          <p:cNvSpPr>
            <a:spLocks noChangeArrowheads="1"/>
          </p:cNvSpPr>
          <p:nvPr/>
        </p:nvSpPr>
        <p:spPr bwMode="auto">
          <a:xfrm>
            <a:off x="1770063" y="1546225"/>
            <a:ext cx="1466850" cy="604838"/>
          </a:xfrm>
          <a:prstGeom prst="ellipse">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Load dataset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cxnSp>
        <p:nvCxnSpPr>
          <p:cNvPr id="48" name="Straight Arrow Connector 47">
            <a:extLst>
              <a:ext uri="{FF2B5EF4-FFF2-40B4-BE49-F238E27FC236}">
                <a16:creationId xmlns:a16="http://schemas.microsoft.com/office/drawing/2014/main" id="{E7F88873-9914-421D-95EB-EE7EF4CAC474}"/>
              </a:ext>
            </a:extLst>
          </p:cNvPr>
          <p:cNvCxnSpPr/>
          <p:nvPr/>
        </p:nvCxnSpPr>
        <p:spPr>
          <a:xfrm flipH="1">
            <a:off x="5957213" y="4538858"/>
            <a:ext cx="609600" cy="69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11DBF826-B104-4400-B299-E8B773B44719}"/>
              </a:ext>
            </a:extLst>
          </p:cNvPr>
          <p:cNvCxnSpPr/>
          <p:nvPr/>
        </p:nvCxnSpPr>
        <p:spPr>
          <a:xfrm flipH="1">
            <a:off x="7220614" y="3522663"/>
            <a:ext cx="0" cy="5149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1" name="Straight Arrow Connector 50">
            <a:extLst>
              <a:ext uri="{FF2B5EF4-FFF2-40B4-BE49-F238E27FC236}">
                <a16:creationId xmlns:a16="http://schemas.microsoft.com/office/drawing/2014/main" id="{7071F8E0-8744-419D-B186-E7085804A20E}"/>
              </a:ext>
            </a:extLst>
          </p:cNvPr>
          <p:cNvCxnSpPr>
            <a:cxnSpLocks/>
            <a:stCxn id="36" idx="0"/>
          </p:cNvCxnSpPr>
          <p:nvPr/>
        </p:nvCxnSpPr>
        <p:spPr>
          <a:xfrm flipH="1" flipV="1">
            <a:off x="2451073" y="2161682"/>
            <a:ext cx="539778" cy="5243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a:extLst>
              <a:ext uri="{FF2B5EF4-FFF2-40B4-BE49-F238E27FC236}">
                <a16:creationId xmlns:a16="http://schemas.microsoft.com/office/drawing/2014/main" id="{27A63C70-2E00-4049-935C-2447DB5626B3}"/>
              </a:ext>
            </a:extLst>
          </p:cNvPr>
          <p:cNvCxnSpPr>
            <a:cxnSpLocks/>
            <a:stCxn id="36" idx="0"/>
          </p:cNvCxnSpPr>
          <p:nvPr/>
        </p:nvCxnSpPr>
        <p:spPr>
          <a:xfrm flipH="1" flipV="1">
            <a:off x="2035003" y="2445476"/>
            <a:ext cx="955848" cy="2405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3" name="Straight Arrow Connector 52">
            <a:extLst>
              <a:ext uri="{FF2B5EF4-FFF2-40B4-BE49-F238E27FC236}">
                <a16:creationId xmlns:a16="http://schemas.microsoft.com/office/drawing/2014/main" id="{3098BDE4-1856-4AFC-9417-976952CF9B92}"/>
              </a:ext>
            </a:extLst>
          </p:cNvPr>
          <p:cNvCxnSpPr>
            <a:cxnSpLocks/>
            <a:endCxn id="46" idx="3"/>
          </p:cNvCxnSpPr>
          <p:nvPr/>
        </p:nvCxnSpPr>
        <p:spPr>
          <a:xfrm flipV="1">
            <a:off x="2964583" y="2408562"/>
            <a:ext cx="329923" cy="26718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867478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37C4C55-28EC-4460-A7B3-1F0E3C32665A}"/>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7C5F461D-A412-4B3A-AA1D-6893394D4F81}"/>
              </a:ext>
            </a:extLst>
          </p:cNvPr>
          <p:cNvSpPr>
            <a:spLocks noGrp="1"/>
          </p:cNvSpPr>
          <p:nvPr>
            <p:ph type="ftr" sz="quarter" idx="11"/>
          </p:nvPr>
        </p:nvSpPr>
        <p:spPr>
          <a:xfrm>
            <a:off x="3124199" y="6356350"/>
            <a:ext cx="4616149" cy="365125"/>
          </a:xfrm>
        </p:spPr>
        <p:txBody>
          <a:bodyPr/>
          <a:lstStyle/>
          <a:p>
            <a:r>
              <a:rPr lang="en-IN" dirty="0"/>
              <a:t>BATCH NO:7     DEPARTMENT OF COMPUTER SCIENCE &amp; ENGINEERING</a:t>
            </a:r>
          </a:p>
        </p:txBody>
      </p:sp>
      <p:sp>
        <p:nvSpPr>
          <p:cNvPr id="6" name="Slide Number Placeholder 5">
            <a:extLst>
              <a:ext uri="{FF2B5EF4-FFF2-40B4-BE49-F238E27FC236}">
                <a16:creationId xmlns:a16="http://schemas.microsoft.com/office/drawing/2014/main" id="{193D55A2-FC36-4BC7-A8E1-571CC876B573}"/>
              </a:ext>
            </a:extLst>
          </p:cNvPr>
          <p:cNvSpPr>
            <a:spLocks noGrp="1"/>
          </p:cNvSpPr>
          <p:nvPr>
            <p:ph type="sldNum" sz="quarter" idx="12"/>
          </p:nvPr>
        </p:nvSpPr>
        <p:spPr/>
        <p:txBody>
          <a:bodyPr/>
          <a:lstStyle/>
          <a:p>
            <a:fld id="{669AD40C-E5A7-4132-A31D-54A4D1BB6E89}" type="slidenum">
              <a:rPr lang="en-IN" smtClean="0"/>
              <a:t>21</a:t>
            </a:fld>
            <a:endParaRPr lang="en-IN"/>
          </a:p>
        </p:txBody>
      </p:sp>
      <p:grpSp>
        <p:nvGrpSpPr>
          <p:cNvPr id="7" name="Group 6">
            <a:extLst>
              <a:ext uri="{FF2B5EF4-FFF2-40B4-BE49-F238E27FC236}">
                <a16:creationId xmlns:a16="http://schemas.microsoft.com/office/drawing/2014/main" id="{B158A42E-9111-4F89-B955-DA855C34FEDF}"/>
              </a:ext>
            </a:extLst>
          </p:cNvPr>
          <p:cNvGrpSpPr/>
          <p:nvPr/>
        </p:nvGrpSpPr>
        <p:grpSpPr>
          <a:xfrm>
            <a:off x="838200" y="1244130"/>
            <a:ext cx="5715000" cy="4057078"/>
            <a:chOff x="0" y="0"/>
            <a:chExt cx="6417748" cy="4827491"/>
          </a:xfrm>
        </p:grpSpPr>
        <p:grpSp>
          <p:nvGrpSpPr>
            <p:cNvPr id="8" name="Group 7">
              <a:extLst>
                <a:ext uri="{FF2B5EF4-FFF2-40B4-BE49-F238E27FC236}">
                  <a16:creationId xmlns:a16="http://schemas.microsoft.com/office/drawing/2014/main" id="{A56F33A5-1942-4A46-91C5-9F4A4EA2CCF7}"/>
                </a:ext>
              </a:extLst>
            </p:cNvPr>
            <p:cNvGrpSpPr/>
            <p:nvPr/>
          </p:nvGrpSpPr>
          <p:grpSpPr>
            <a:xfrm>
              <a:off x="0" y="0"/>
              <a:ext cx="6417748" cy="4827491"/>
              <a:chOff x="0" y="0"/>
              <a:chExt cx="6417748" cy="4827491"/>
            </a:xfrm>
          </p:grpSpPr>
          <p:grpSp>
            <p:nvGrpSpPr>
              <p:cNvPr id="10" name="Group 9">
                <a:extLst>
                  <a:ext uri="{FF2B5EF4-FFF2-40B4-BE49-F238E27FC236}">
                    <a16:creationId xmlns:a16="http://schemas.microsoft.com/office/drawing/2014/main" id="{65ED4791-3D12-4A7B-86C3-5716AA9D1ACA}"/>
                  </a:ext>
                </a:extLst>
              </p:cNvPr>
              <p:cNvGrpSpPr/>
              <p:nvPr/>
            </p:nvGrpSpPr>
            <p:grpSpPr>
              <a:xfrm>
                <a:off x="0" y="0"/>
                <a:ext cx="6417748" cy="4827491"/>
                <a:chOff x="0" y="0"/>
                <a:chExt cx="8760281" cy="4702342"/>
              </a:xfrm>
            </p:grpSpPr>
            <p:sp>
              <p:nvSpPr>
                <p:cNvPr id="13" name="Rectangle 12">
                  <a:extLst>
                    <a:ext uri="{FF2B5EF4-FFF2-40B4-BE49-F238E27FC236}">
                      <a16:creationId xmlns:a16="http://schemas.microsoft.com/office/drawing/2014/main" id="{8D27A07C-FD11-43A8-9136-B2C39728212A}"/>
                    </a:ext>
                  </a:extLst>
                </p:cNvPr>
                <p:cNvSpPr/>
                <p:nvPr/>
              </p:nvSpPr>
              <p:spPr>
                <a:xfrm>
                  <a:off x="4756762" y="25758"/>
                  <a:ext cx="1749715" cy="67459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kern="1200" dirty="0">
                      <a:solidFill>
                        <a:srgbClr val="000000"/>
                      </a:solidFill>
                      <a:effectLst/>
                      <a:latin typeface="Times New Roman" panose="02020603050405020304" pitchFamily="18" charset="0"/>
                      <a:ea typeface="Times New Roman" panose="02020603050405020304" pitchFamily="18" charset="0"/>
                    </a:rPr>
                    <a:t>Analysis </a:t>
                  </a:r>
                  <a:endParaRPr lang="en-IN" sz="1200" dirty="0">
                    <a:effectLst/>
                    <a:latin typeface="Times New Roman" panose="02020603050405020304" pitchFamily="18" charset="0"/>
                    <a:ea typeface="Times New Roman" panose="02020603050405020304" pitchFamily="18" charset="0"/>
                  </a:endParaRPr>
                </a:p>
              </p:txBody>
            </p:sp>
            <p:sp>
              <p:nvSpPr>
                <p:cNvPr id="14" name="Rectangle 13">
                  <a:extLst>
                    <a:ext uri="{FF2B5EF4-FFF2-40B4-BE49-F238E27FC236}">
                      <a16:creationId xmlns:a16="http://schemas.microsoft.com/office/drawing/2014/main" id="{1D988C77-B2BF-44CD-BB6F-421A94A1612C}"/>
                    </a:ext>
                  </a:extLst>
                </p:cNvPr>
                <p:cNvSpPr/>
                <p:nvPr/>
              </p:nvSpPr>
              <p:spPr>
                <a:xfrm>
                  <a:off x="7181545" y="0"/>
                  <a:ext cx="1578736" cy="700349"/>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solidFill>
                        <a:srgbClr val="000000"/>
                      </a:solidFill>
                      <a:latin typeface="Times New Roman" panose="02020603050405020304" pitchFamily="18" charset="0"/>
                      <a:ea typeface="Times New Roman" panose="02020603050405020304" pitchFamily="18" charset="0"/>
                    </a:rPr>
                    <a:t>O</a:t>
                  </a:r>
                  <a:r>
                    <a:rPr lang="en-IN" sz="1400" dirty="0">
                      <a:solidFill>
                        <a:srgbClr val="000000"/>
                      </a:solidFill>
                      <a:latin typeface="Times New Roman" panose="02020603050405020304" pitchFamily="18" charset="0"/>
                      <a:ea typeface="Times New Roman" panose="02020603050405020304" pitchFamily="18" charset="0"/>
                    </a:rPr>
                    <a:t>utcome</a:t>
                  </a:r>
                  <a:endParaRPr lang="en-IN" sz="1200" dirty="0">
                    <a:effectLst/>
                    <a:latin typeface="Times New Roman" panose="02020603050405020304" pitchFamily="18" charset="0"/>
                    <a:ea typeface="Times New Roman" panose="02020603050405020304" pitchFamily="18" charset="0"/>
                  </a:endParaRPr>
                </a:p>
              </p:txBody>
            </p:sp>
            <p:sp>
              <p:nvSpPr>
                <p:cNvPr id="15" name="Rectangle 14">
                  <a:extLst>
                    <a:ext uri="{FF2B5EF4-FFF2-40B4-BE49-F238E27FC236}">
                      <a16:creationId xmlns:a16="http://schemas.microsoft.com/office/drawing/2014/main" id="{50B56DC0-F76D-4AE1-B599-7EA0B4397781}"/>
                    </a:ext>
                  </a:extLst>
                </p:cNvPr>
                <p:cNvSpPr/>
                <p:nvPr/>
              </p:nvSpPr>
              <p:spPr>
                <a:xfrm>
                  <a:off x="5550760" y="937055"/>
                  <a:ext cx="203381" cy="327433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endParaRPr lang="en-IN"/>
                </a:p>
              </p:txBody>
            </p:sp>
            <p:sp>
              <p:nvSpPr>
                <p:cNvPr id="16" name="Rectangle 15">
                  <a:extLst>
                    <a:ext uri="{FF2B5EF4-FFF2-40B4-BE49-F238E27FC236}">
                      <a16:creationId xmlns:a16="http://schemas.microsoft.com/office/drawing/2014/main" id="{B2298521-CA54-4CC0-BA81-B23FD14DCF96}"/>
                    </a:ext>
                  </a:extLst>
                </p:cNvPr>
                <p:cNvSpPr/>
                <p:nvPr/>
              </p:nvSpPr>
              <p:spPr>
                <a:xfrm>
                  <a:off x="7811266" y="925728"/>
                  <a:ext cx="155891" cy="328566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endParaRPr lang="en-IN"/>
                </a:p>
              </p:txBody>
            </p:sp>
            <p:cxnSp>
              <p:nvCxnSpPr>
                <p:cNvPr id="17" name="Straight Connector 16">
                  <a:extLst>
                    <a:ext uri="{FF2B5EF4-FFF2-40B4-BE49-F238E27FC236}">
                      <a16:creationId xmlns:a16="http://schemas.microsoft.com/office/drawing/2014/main" id="{B53D3B76-FC19-49DA-879D-1C1CACAF4C1C}"/>
                    </a:ext>
                  </a:extLst>
                </p:cNvPr>
                <p:cNvCxnSpPr/>
                <p:nvPr/>
              </p:nvCxnSpPr>
              <p:spPr>
                <a:xfrm>
                  <a:off x="5661771" y="700349"/>
                  <a:ext cx="1" cy="22537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E7BD9831-8207-42BA-8AA8-DE23C2A8A51A}"/>
                    </a:ext>
                  </a:extLst>
                </p:cNvPr>
                <p:cNvCxnSpPr/>
                <p:nvPr/>
              </p:nvCxnSpPr>
              <p:spPr>
                <a:xfrm>
                  <a:off x="7875260" y="711678"/>
                  <a:ext cx="13951" cy="2253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8DFC8BD-FFED-438C-8C2D-DBBA1DEB7FA8}"/>
                    </a:ext>
                  </a:extLst>
                </p:cNvPr>
                <p:cNvCxnSpPr/>
                <p:nvPr/>
              </p:nvCxnSpPr>
              <p:spPr>
                <a:xfrm>
                  <a:off x="3354242" y="1721619"/>
                  <a:ext cx="219651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68994C6-3AE3-474B-AC10-14895C5FC2ED}"/>
                    </a:ext>
                  </a:extLst>
                </p:cNvPr>
                <p:cNvCxnSpPr/>
                <p:nvPr/>
              </p:nvCxnSpPr>
              <p:spPr>
                <a:xfrm>
                  <a:off x="3347573" y="3228459"/>
                  <a:ext cx="217961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6C8383EE-EE6B-4FC6-91FD-E24D2AD0866C}"/>
                    </a:ext>
                  </a:extLst>
                </p:cNvPr>
                <p:cNvCxnSpPr/>
                <p:nvPr/>
              </p:nvCxnSpPr>
              <p:spPr>
                <a:xfrm flipH="1">
                  <a:off x="5645401" y="4196183"/>
                  <a:ext cx="1" cy="5038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8F6ECE1-E44D-4955-92D3-AB88477E4FF5}"/>
                    </a:ext>
                  </a:extLst>
                </p:cNvPr>
                <p:cNvCxnSpPr/>
                <p:nvPr/>
              </p:nvCxnSpPr>
              <p:spPr>
                <a:xfrm flipH="1">
                  <a:off x="7882235" y="4196183"/>
                  <a:ext cx="1" cy="5038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4063BBC5-B12B-42B7-949F-1E09738A3058}"/>
                    </a:ext>
                  </a:extLst>
                </p:cNvPr>
                <p:cNvSpPr/>
                <p:nvPr/>
              </p:nvSpPr>
              <p:spPr>
                <a:xfrm>
                  <a:off x="3412626" y="732094"/>
                  <a:ext cx="1980866" cy="657271"/>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endParaRPr lang="en-IN"/>
                </a:p>
              </p:txBody>
            </p:sp>
            <p:sp>
              <p:nvSpPr>
                <p:cNvPr id="24" name="Rectangle 23">
                  <a:extLst>
                    <a:ext uri="{FF2B5EF4-FFF2-40B4-BE49-F238E27FC236}">
                      <a16:creationId xmlns:a16="http://schemas.microsoft.com/office/drawing/2014/main" id="{37433F23-DA17-4059-9E4B-41C68A8CEBE1}"/>
                    </a:ext>
                  </a:extLst>
                </p:cNvPr>
                <p:cNvSpPr/>
                <p:nvPr/>
              </p:nvSpPr>
              <p:spPr>
                <a:xfrm>
                  <a:off x="3431257" y="2745720"/>
                  <a:ext cx="1980866" cy="458269"/>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kern="1200">
                      <a:solidFill>
                        <a:srgbClr val="000000"/>
                      </a:solidFill>
                      <a:effectLst/>
                      <a:latin typeface="Times New Roman" panose="02020603050405020304" pitchFamily="18" charset="0"/>
                      <a:ea typeface="Times New Roman" panose="02020603050405020304" pitchFamily="18" charset="0"/>
                    </a:rPr>
                    <a:t>Classification</a:t>
                  </a:r>
                  <a:endParaRPr lang="en-IN" sz="1200">
                    <a:effectLst/>
                    <a:latin typeface="Times New Roman" panose="02020603050405020304" pitchFamily="18" charset="0"/>
                    <a:ea typeface="Times New Roman" panose="02020603050405020304" pitchFamily="18" charset="0"/>
                  </a:endParaRPr>
                </a:p>
              </p:txBody>
            </p:sp>
            <p:sp>
              <p:nvSpPr>
                <p:cNvPr id="25" name="Rectangle 24">
                  <a:extLst>
                    <a:ext uri="{FF2B5EF4-FFF2-40B4-BE49-F238E27FC236}">
                      <a16:creationId xmlns:a16="http://schemas.microsoft.com/office/drawing/2014/main" id="{25BA9324-47E4-48DE-BFE6-DC5DD18AB49A}"/>
                    </a:ext>
                  </a:extLst>
                </p:cNvPr>
                <p:cNvSpPr/>
                <p:nvPr/>
              </p:nvSpPr>
              <p:spPr>
                <a:xfrm>
                  <a:off x="3453619" y="3421235"/>
                  <a:ext cx="1980866" cy="584969"/>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kern="1200">
                      <a:solidFill>
                        <a:srgbClr val="000000"/>
                      </a:solidFill>
                      <a:effectLst/>
                      <a:latin typeface="Times New Roman" panose="02020603050405020304" pitchFamily="18" charset="0"/>
                      <a:ea typeface="Times New Roman" panose="02020603050405020304" pitchFamily="18" charset="0"/>
                    </a:rPr>
                    <a:t>Prediction</a:t>
                  </a:r>
                  <a:endParaRPr lang="en-IN" sz="1200">
                    <a:effectLst/>
                    <a:latin typeface="Times New Roman" panose="02020603050405020304" pitchFamily="18" charset="0"/>
                    <a:ea typeface="Times New Roman" panose="02020603050405020304" pitchFamily="18" charset="0"/>
                  </a:endParaRPr>
                </a:p>
              </p:txBody>
            </p:sp>
            <p:sp>
              <p:nvSpPr>
                <p:cNvPr id="26" name="Rectangle 25">
                  <a:extLst>
                    <a:ext uri="{FF2B5EF4-FFF2-40B4-BE49-F238E27FC236}">
                      <a16:creationId xmlns:a16="http://schemas.microsoft.com/office/drawing/2014/main" id="{83DBD814-383C-477F-AB4E-BB4DFEBC624C}"/>
                    </a:ext>
                  </a:extLst>
                </p:cNvPr>
                <p:cNvSpPr/>
                <p:nvPr/>
              </p:nvSpPr>
              <p:spPr>
                <a:xfrm>
                  <a:off x="2389166" y="25759"/>
                  <a:ext cx="1519774" cy="673039"/>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kern="1200">
                      <a:solidFill>
                        <a:srgbClr val="000000"/>
                      </a:solidFill>
                      <a:effectLst/>
                      <a:latin typeface="Times New Roman" panose="02020603050405020304" pitchFamily="18" charset="0"/>
                      <a:ea typeface="Times New Roman" panose="02020603050405020304" pitchFamily="18" charset="0"/>
                    </a:rPr>
                    <a:t>Select </a:t>
                  </a:r>
                  <a:endParaRPr lang="en-IN" sz="1200">
                    <a:effectLst/>
                    <a:latin typeface="Times New Roman" panose="02020603050405020304" pitchFamily="18" charset="0"/>
                    <a:ea typeface="Times New Roman" panose="02020603050405020304" pitchFamily="18" charset="0"/>
                  </a:endParaRPr>
                </a:p>
              </p:txBody>
            </p:sp>
            <p:sp>
              <p:nvSpPr>
                <p:cNvPr id="27" name="Rectangle 26">
                  <a:extLst>
                    <a:ext uri="{FF2B5EF4-FFF2-40B4-BE49-F238E27FC236}">
                      <a16:creationId xmlns:a16="http://schemas.microsoft.com/office/drawing/2014/main" id="{5E0F8130-6126-4A76-85EA-E6C47CA71654}"/>
                    </a:ext>
                  </a:extLst>
                </p:cNvPr>
                <p:cNvSpPr/>
                <p:nvPr/>
              </p:nvSpPr>
              <p:spPr>
                <a:xfrm>
                  <a:off x="3161093" y="924176"/>
                  <a:ext cx="186481" cy="328566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endParaRPr lang="en-IN"/>
                </a:p>
              </p:txBody>
            </p:sp>
            <p:cxnSp>
              <p:nvCxnSpPr>
                <p:cNvPr id="28" name="Straight Connector 27">
                  <a:extLst>
                    <a:ext uri="{FF2B5EF4-FFF2-40B4-BE49-F238E27FC236}">
                      <a16:creationId xmlns:a16="http://schemas.microsoft.com/office/drawing/2014/main" id="{27454E30-9AD7-4142-84A9-7942EE3D244A}"/>
                    </a:ext>
                  </a:extLst>
                </p:cNvPr>
                <p:cNvCxnSpPr/>
                <p:nvPr/>
              </p:nvCxnSpPr>
              <p:spPr>
                <a:xfrm>
                  <a:off x="3254333" y="698798"/>
                  <a:ext cx="1" cy="225378"/>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AE82C09-6F40-460A-ADC8-BBE89DB7DE9C}"/>
                    </a:ext>
                  </a:extLst>
                </p:cNvPr>
                <p:cNvCxnSpPr/>
                <p:nvPr/>
              </p:nvCxnSpPr>
              <p:spPr>
                <a:xfrm>
                  <a:off x="703913" y="1416676"/>
                  <a:ext cx="2474080" cy="128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499A3E3-F912-4C3B-8D06-25C70F2EE450}"/>
                    </a:ext>
                  </a:extLst>
                </p:cNvPr>
                <p:cNvCxnSpPr/>
                <p:nvPr/>
              </p:nvCxnSpPr>
              <p:spPr>
                <a:xfrm>
                  <a:off x="703913" y="2555680"/>
                  <a:ext cx="246778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A8E2C99B-9391-4685-AF46-BB8C319CDDDA}"/>
                    </a:ext>
                  </a:extLst>
                </p:cNvPr>
                <p:cNvCxnSpPr/>
                <p:nvPr/>
              </p:nvCxnSpPr>
              <p:spPr>
                <a:xfrm flipV="1">
                  <a:off x="3337342" y="3846634"/>
                  <a:ext cx="2213418" cy="257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56297CBD-00A8-45BE-8516-EDFCCAD2B216}"/>
                    </a:ext>
                  </a:extLst>
                </p:cNvPr>
                <p:cNvCxnSpPr/>
                <p:nvPr/>
              </p:nvCxnSpPr>
              <p:spPr>
                <a:xfrm flipH="1">
                  <a:off x="621272" y="4198513"/>
                  <a:ext cx="1" cy="5038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48ECC8A7-B42F-4A50-BEAF-3B323E0E1032}"/>
                    </a:ext>
                  </a:extLst>
                </p:cNvPr>
                <p:cNvCxnSpPr/>
                <p:nvPr/>
              </p:nvCxnSpPr>
              <p:spPr>
                <a:xfrm flipH="1">
                  <a:off x="3254333" y="4198512"/>
                  <a:ext cx="1" cy="50382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4449BD14-DD7C-4739-9AFC-EB158134BE66}"/>
                    </a:ext>
                  </a:extLst>
                </p:cNvPr>
                <p:cNvSpPr/>
                <p:nvPr/>
              </p:nvSpPr>
              <p:spPr>
                <a:xfrm>
                  <a:off x="832501" y="846128"/>
                  <a:ext cx="2084830" cy="463404"/>
                </a:xfrm>
                <a:prstGeom prst="rect">
                  <a:avLst/>
                </a:prstGeom>
                <a:solidFill>
                  <a:schemeClr val="bg1"/>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r>
                    <a:rPr lang="en-IN" sz="1400" kern="1200">
                      <a:solidFill>
                        <a:srgbClr val="000000"/>
                      </a:solidFill>
                      <a:effectLst/>
                      <a:latin typeface="Times New Roman" panose="02020603050405020304" pitchFamily="18" charset="0"/>
                      <a:ea typeface="Times New Roman" panose="02020603050405020304" pitchFamily="18" charset="0"/>
                    </a:rPr>
                    <a:t>Select dataset</a:t>
                  </a:r>
                  <a:endParaRPr lang="en-IN" sz="1200">
                    <a:effectLst/>
                    <a:latin typeface="Times New Roman" panose="02020603050405020304" pitchFamily="18" charset="0"/>
                    <a:ea typeface="Times New Roman" panose="02020603050405020304" pitchFamily="18" charset="0"/>
                  </a:endParaRPr>
                </a:p>
                <a:p>
                  <a:pPr algn="ctr"/>
                  <a:r>
                    <a:rPr lang="en-IN" sz="1400" kern="1200">
                      <a:solidFill>
                        <a:srgbClr val="000000"/>
                      </a:solidFill>
                      <a:effectLst/>
                      <a:latin typeface="Times New Roman" panose="02020603050405020304" pitchFamily="18" charset="0"/>
                      <a:ea typeface="Times New Roman" panose="02020603050405020304" pitchFamily="18" charset="0"/>
                    </a:rPr>
                    <a:t> </a:t>
                  </a:r>
                  <a:endParaRPr lang="en-IN" sz="1200">
                    <a:effectLst/>
                    <a:latin typeface="Times New Roman" panose="02020603050405020304" pitchFamily="18" charset="0"/>
                    <a:ea typeface="Times New Roman" panose="02020603050405020304" pitchFamily="18" charset="0"/>
                  </a:endParaRPr>
                </a:p>
              </p:txBody>
            </p:sp>
            <p:sp>
              <p:nvSpPr>
                <p:cNvPr id="35" name="Rectangle 34">
                  <a:extLst>
                    <a:ext uri="{FF2B5EF4-FFF2-40B4-BE49-F238E27FC236}">
                      <a16:creationId xmlns:a16="http://schemas.microsoft.com/office/drawing/2014/main" id="{39FF93FF-3F42-48FD-9399-85620FD2D94A}"/>
                    </a:ext>
                  </a:extLst>
                </p:cNvPr>
                <p:cNvSpPr/>
                <p:nvPr/>
              </p:nvSpPr>
              <p:spPr>
                <a:xfrm>
                  <a:off x="832501" y="1780622"/>
                  <a:ext cx="2232671" cy="627727"/>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kern="1200" dirty="0">
                      <a:solidFill>
                        <a:srgbClr val="000000"/>
                      </a:solidFill>
                      <a:effectLst/>
                      <a:latin typeface="Times New Roman" panose="02020603050405020304" pitchFamily="18" charset="0"/>
                      <a:ea typeface="Times New Roman" panose="02020603050405020304" pitchFamily="18" charset="0"/>
                    </a:rPr>
                    <a:t> Load dataset</a:t>
                  </a:r>
                  <a:endParaRPr lang="en-IN" sz="1200" dirty="0">
                    <a:effectLst/>
                    <a:latin typeface="Times New Roman" panose="02020603050405020304" pitchFamily="18" charset="0"/>
                    <a:ea typeface="Times New Roman" panose="02020603050405020304" pitchFamily="18" charset="0"/>
                  </a:endParaRPr>
                </a:p>
              </p:txBody>
            </p:sp>
            <p:sp>
              <p:nvSpPr>
                <p:cNvPr id="36" name="Rectangle 35">
                  <a:extLst>
                    <a:ext uri="{FF2B5EF4-FFF2-40B4-BE49-F238E27FC236}">
                      <a16:creationId xmlns:a16="http://schemas.microsoft.com/office/drawing/2014/main" id="{0C989DF0-886B-4171-A0D7-91116EA7C3CF}"/>
                    </a:ext>
                  </a:extLst>
                </p:cNvPr>
                <p:cNvSpPr/>
                <p:nvPr/>
              </p:nvSpPr>
              <p:spPr>
                <a:xfrm>
                  <a:off x="0" y="106372"/>
                  <a:ext cx="1484156" cy="59242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kern="1200">
                      <a:solidFill>
                        <a:srgbClr val="000000"/>
                      </a:solidFill>
                      <a:effectLst/>
                      <a:latin typeface="Times New Roman" panose="02020603050405020304" pitchFamily="18" charset="0"/>
                      <a:ea typeface="Times New Roman" panose="02020603050405020304" pitchFamily="18" charset="0"/>
                    </a:rPr>
                    <a:t>Start</a:t>
                  </a:r>
                  <a:endParaRPr lang="en-IN" sz="1200">
                    <a:effectLst/>
                    <a:latin typeface="Times New Roman" panose="02020603050405020304" pitchFamily="18" charset="0"/>
                    <a:ea typeface="Times New Roman" panose="02020603050405020304" pitchFamily="18" charset="0"/>
                  </a:endParaRPr>
                </a:p>
              </p:txBody>
            </p:sp>
            <p:sp>
              <p:nvSpPr>
                <p:cNvPr id="37" name="Rectangle 36">
                  <a:extLst>
                    <a:ext uri="{FF2B5EF4-FFF2-40B4-BE49-F238E27FC236}">
                      <a16:creationId xmlns:a16="http://schemas.microsoft.com/office/drawing/2014/main" id="{7BC3A6AC-D535-4D45-94C7-C77B07E0D79F}"/>
                    </a:ext>
                  </a:extLst>
                </p:cNvPr>
                <p:cNvSpPr/>
                <p:nvPr/>
              </p:nvSpPr>
              <p:spPr>
                <a:xfrm>
                  <a:off x="538632" y="924176"/>
                  <a:ext cx="165281" cy="328566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endParaRPr lang="en-IN"/>
                </a:p>
              </p:txBody>
            </p:sp>
            <p:cxnSp>
              <p:nvCxnSpPr>
                <p:cNvPr id="38" name="Straight Connector 37">
                  <a:extLst>
                    <a:ext uri="{FF2B5EF4-FFF2-40B4-BE49-F238E27FC236}">
                      <a16:creationId xmlns:a16="http://schemas.microsoft.com/office/drawing/2014/main" id="{24A02A25-77A2-4C73-9AA6-7A09B886753A}"/>
                    </a:ext>
                  </a:extLst>
                </p:cNvPr>
                <p:cNvCxnSpPr/>
                <p:nvPr/>
              </p:nvCxnSpPr>
              <p:spPr>
                <a:xfrm>
                  <a:off x="621272" y="710127"/>
                  <a:ext cx="1" cy="21404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 name="Rectangle 10">
                <a:extLst>
                  <a:ext uri="{FF2B5EF4-FFF2-40B4-BE49-F238E27FC236}">
                    <a16:creationId xmlns:a16="http://schemas.microsoft.com/office/drawing/2014/main" id="{5CF91EDA-DE1F-4218-B68C-3ED1DA6037DD}"/>
                  </a:ext>
                </a:extLst>
              </p:cNvPr>
              <p:cNvSpPr/>
              <p:nvPr/>
            </p:nvSpPr>
            <p:spPr>
              <a:xfrm>
                <a:off x="4448175" y="2276475"/>
                <a:ext cx="1085850" cy="866775"/>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1400" dirty="0">
                    <a:effectLst/>
                    <a:ea typeface="Calibri" panose="020F0502020204030204" pitchFamily="34" charset="0"/>
                    <a:cs typeface="Times New Roman" panose="02020603050405020304" pitchFamily="18" charset="0"/>
                  </a:rPr>
                  <a:t>Result </a:t>
                </a:r>
                <a:r>
                  <a:rPr lang="en-IN" sz="1200" dirty="0">
                    <a:effectLst/>
                    <a:ea typeface="Calibri" panose="020F0502020204030204" pitchFamily="34" charset="0"/>
                    <a:cs typeface="Times New Roman" panose="02020603050405020304" pitchFamily="18" charset="0"/>
                  </a:rPr>
                  <a:t>Generation</a:t>
                </a:r>
                <a:endParaRPr lang="en-IN" sz="1100" dirty="0">
                  <a:effectLst/>
                  <a:ea typeface="Calibri" panose="020F0502020204030204" pitchFamily="34" charset="0"/>
                  <a:cs typeface="Times New Roman" panose="02020603050405020304" pitchFamily="18" charset="0"/>
                </a:endParaRPr>
              </a:p>
            </p:txBody>
          </p:sp>
          <p:cxnSp>
            <p:nvCxnSpPr>
              <p:cNvPr id="12" name="Straight Arrow Connector 11">
                <a:extLst>
                  <a:ext uri="{FF2B5EF4-FFF2-40B4-BE49-F238E27FC236}">
                    <a16:creationId xmlns:a16="http://schemas.microsoft.com/office/drawing/2014/main" id="{B64B22B8-4527-43A4-BF36-C98EE881BB35}"/>
                  </a:ext>
                </a:extLst>
              </p:cNvPr>
              <p:cNvCxnSpPr/>
              <p:nvPr/>
            </p:nvCxnSpPr>
            <p:spPr>
              <a:xfrm>
                <a:off x="4229100" y="2638425"/>
                <a:ext cx="24765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cxnSp>
          <p:nvCxnSpPr>
            <p:cNvPr id="9" name="Straight Arrow Connector 8">
              <a:extLst>
                <a:ext uri="{FF2B5EF4-FFF2-40B4-BE49-F238E27FC236}">
                  <a16:creationId xmlns:a16="http://schemas.microsoft.com/office/drawing/2014/main" id="{BE828753-DD30-4597-AE50-57E801AF8C90}"/>
                </a:ext>
              </a:extLst>
            </p:cNvPr>
            <p:cNvCxnSpPr/>
            <p:nvPr/>
          </p:nvCxnSpPr>
          <p:spPr>
            <a:xfrm>
              <a:off x="5553075" y="2647950"/>
              <a:ext cx="190500" cy="95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40" name="TextBox 39">
            <a:extLst>
              <a:ext uri="{FF2B5EF4-FFF2-40B4-BE49-F238E27FC236}">
                <a16:creationId xmlns:a16="http://schemas.microsoft.com/office/drawing/2014/main" id="{A4A31980-F6A7-48DF-9407-D299DB30AA02}"/>
              </a:ext>
            </a:extLst>
          </p:cNvPr>
          <p:cNvSpPr txBox="1"/>
          <p:nvPr/>
        </p:nvSpPr>
        <p:spPr>
          <a:xfrm>
            <a:off x="838200" y="168348"/>
            <a:ext cx="5461992" cy="738664"/>
          </a:xfrm>
          <a:prstGeom prst="rect">
            <a:avLst/>
          </a:prstGeom>
          <a:noFill/>
        </p:spPr>
        <p:txBody>
          <a:bodyPr wrap="square">
            <a:spAutoFit/>
          </a:bodyPr>
          <a:lstStyle/>
          <a:p>
            <a:br>
              <a:rPr lang="en-IN" sz="1800" dirty="0">
                <a:latin typeface="Times New Roman" pitchFamily="18" charset="0"/>
                <a:cs typeface="Times New Roman" pitchFamily="18" charset="0"/>
              </a:rPr>
            </a:br>
            <a:r>
              <a:rPr lang="en-IN" sz="1800" dirty="0">
                <a:latin typeface="Times New Roman" pitchFamily="18" charset="0"/>
                <a:cs typeface="Times New Roman" pitchFamily="18" charset="0"/>
              </a:rPr>
              <a:t>		</a:t>
            </a:r>
            <a:r>
              <a:rPr lang="en-IN" sz="2400" dirty="0">
                <a:latin typeface="Times New Roman" pitchFamily="18" charset="0"/>
                <a:cs typeface="Times New Roman" pitchFamily="18" charset="0"/>
              </a:rPr>
              <a:t>SEQUENCE DIAGRAM</a:t>
            </a:r>
            <a:endParaRPr lang="en-IN" dirty="0"/>
          </a:p>
        </p:txBody>
      </p:sp>
    </p:spTree>
    <p:extLst>
      <p:ext uri="{BB962C8B-B14F-4D97-AF65-F5344CB8AC3E}">
        <p14:creationId xmlns:p14="http://schemas.microsoft.com/office/powerpoint/2010/main" val="19724372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F3DFC37-E030-44A8-AA95-50CA551F8351}"/>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6FE18FC1-7ED8-4092-866D-23BA8F1CFD41}"/>
              </a:ext>
            </a:extLst>
          </p:cNvPr>
          <p:cNvSpPr>
            <a:spLocks noGrp="1"/>
          </p:cNvSpPr>
          <p:nvPr>
            <p:ph type="ftr" sz="quarter" idx="11"/>
          </p:nvPr>
        </p:nvSpPr>
        <p:spPr>
          <a:xfrm>
            <a:off x="3124199" y="6356350"/>
            <a:ext cx="4814653"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8DE7A111-831A-4B7A-A98C-44FEA1FE03A9}"/>
              </a:ext>
            </a:extLst>
          </p:cNvPr>
          <p:cNvSpPr>
            <a:spLocks noGrp="1"/>
          </p:cNvSpPr>
          <p:nvPr>
            <p:ph type="sldNum" sz="quarter" idx="12"/>
          </p:nvPr>
        </p:nvSpPr>
        <p:spPr/>
        <p:txBody>
          <a:bodyPr/>
          <a:lstStyle/>
          <a:p>
            <a:fld id="{669AD40C-E5A7-4132-A31D-54A4D1BB6E89}" type="slidenum">
              <a:rPr lang="en-IN" smtClean="0"/>
              <a:t>22</a:t>
            </a:fld>
            <a:endParaRPr lang="en-IN"/>
          </a:p>
        </p:txBody>
      </p:sp>
      <p:sp>
        <p:nvSpPr>
          <p:cNvPr id="67" name="Rectangle 66">
            <a:extLst>
              <a:ext uri="{FF2B5EF4-FFF2-40B4-BE49-F238E27FC236}">
                <a16:creationId xmlns:a16="http://schemas.microsoft.com/office/drawing/2014/main" id="{EF1E0FE2-6346-4C79-9B93-10D34445F37B}"/>
              </a:ext>
            </a:extLst>
          </p:cNvPr>
          <p:cNvSpPr/>
          <p:nvPr/>
        </p:nvSpPr>
        <p:spPr>
          <a:xfrm>
            <a:off x="487793" y="1765041"/>
            <a:ext cx="1801090" cy="30135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Dataset</a:t>
            </a:r>
            <a:endParaRPr lang="en-IN" dirty="0"/>
          </a:p>
        </p:txBody>
      </p:sp>
      <p:sp>
        <p:nvSpPr>
          <p:cNvPr id="68" name="Rectangle 67">
            <a:extLst>
              <a:ext uri="{FF2B5EF4-FFF2-40B4-BE49-F238E27FC236}">
                <a16:creationId xmlns:a16="http://schemas.microsoft.com/office/drawing/2014/main" id="{578B9545-4D9F-4C99-AE7C-6BB1884F19A4}"/>
              </a:ext>
            </a:extLst>
          </p:cNvPr>
          <p:cNvSpPr/>
          <p:nvPr/>
        </p:nvSpPr>
        <p:spPr>
          <a:xfrm>
            <a:off x="3119595" y="1646737"/>
            <a:ext cx="1801091" cy="64723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Dataset Split(Train | Test)</a:t>
            </a:r>
            <a:endParaRPr lang="en-IN" dirty="0"/>
          </a:p>
        </p:txBody>
      </p:sp>
      <p:sp>
        <p:nvSpPr>
          <p:cNvPr id="69" name="Rectangle 68">
            <a:extLst>
              <a:ext uri="{FF2B5EF4-FFF2-40B4-BE49-F238E27FC236}">
                <a16:creationId xmlns:a16="http://schemas.microsoft.com/office/drawing/2014/main" id="{74526012-CC75-468E-8B9E-13BB5E9BCF65}"/>
              </a:ext>
            </a:extLst>
          </p:cNvPr>
          <p:cNvSpPr/>
          <p:nvPr/>
        </p:nvSpPr>
        <p:spPr>
          <a:xfrm>
            <a:off x="5348180" y="1569402"/>
            <a:ext cx="2286000" cy="80190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Pre processing and Feature Extraction</a:t>
            </a:r>
            <a:endParaRPr lang="en-IN" dirty="0"/>
          </a:p>
        </p:txBody>
      </p:sp>
      <p:sp>
        <p:nvSpPr>
          <p:cNvPr id="70" name="Rectangle 69">
            <a:extLst>
              <a:ext uri="{FF2B5EF4-FFF2-40B4-BE49-F238E27FC236}">
                <a16:creationId xmlns:a16="http://schemas.microsoft.com/office/drawing/2014/main" id="{D9E33BA0-55FD-4C0E-AB3E-5984A63C05B7}"/>
              </a:ext>
            </a:extLst>
          </p:cNvPr>
          <p:cNvSpPr/>
          <p:nvPr/>
        </p:nvSpPr>
        <p:spPr>
          <a:xfrm>
            <a:off x="5860671" y="3210353"/>
            <a:ext cx="2078182" cy="6472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Training the Classifier</a:t>
            </a:r>
            <a:endParaRPr lang="en-IN" dirty="0"/>
          </a:p>
        </p:txBody>
      </p:sp>
      <p:sp>
        <p:nvSpPr>
          <p:cNvPr id="71" name="Rectangle 70">
            <a:extLst>
              <a:ext uri="{FF2B5EF4-FFF2-40B4-BE49-F238E27FC236}">
                <a16:creationId xmlns:a16="http://schemas.microsoft.com/office/drawing/2014/main" id="{71DFC2E7-CD82-4B9C-B734-8784A320A7D4}"/>
              </a:ext>
            </a:extLst>
          </p:cNvPr>
          <p:cNvSpPr/>
          <p:nvPr/>
        </p:nvSpPr>
        <p:spPr>
          <a:xfrm>
            <a:off x="2761400" y="3223312"/>
            <a:ext cx="2586780" cy="64723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Classification model</a:t>
            </a:r>
            <a:endParaRPr lang="en-IN" dirty="0"/>
          </a:p>
        </p:txBody>
      </p:sp>
      <p:sp>
        <p:nvSpPr>
          <p:cNvPr id="72" name="Rectangle 71">
            <a:extLst>
              <a:ext uri="{FF2B5EF4-FFF2-40B4-BE49-F238E27FC236}">
                <a16:creationId xmlns:a16="http://schemas.microsoft.com/office/drawing/2014/main" id="{54DF4A48-9DB4-4463-9249-0A050EC92209}"/>
              </a:ext>
            </a:extLst>
          </p:cNvPr>
          <p:cNvSpPr/>
          <p:nvPr/>
        </p:nvSpPr>
        <p:spPr>
          <a:xfrm>
            <a:off x="487793" y="3187441"/>
            <a:ext cx="1524000" cy="7551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User input</a:t>
            </a:r>
            <a:endParaRPr lang="en-IN" dirty="0"/>
          </a:p>
        </p:txBody>
      </p:sp>
      <p:sp>
        <p:nvSpPr>
          <p:cNvPr id="73" name="Rectangle 72">
            <a:extLst>
              <a:ext uri="{FF2B5EF4-FFF2-40B4-BE49-F238E27FC236}">
                <a16:creationId xmlns:a16="http://schemas.microsoft.com/office/drawing/2014/main" id="{693B4D47-6A14-476F-A0AD-E229A1E96A9B}"/>
              </a:ext>
            </a:extLst>
          </p:cNvPr>
          <p:cNvSpPr/>
          <p:nvPr/>
        </p:nvSpPr>
        <p:spPr>
          <a:xfrm>
            <a:off x="1488893" y="5259184"/>
            <a:ext cx="1524000" cy="7551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Prediction</a:t>
            </a:r>
            <a:endParaRPr lang="en-IN" dirty="0"/>
          </a:p>
        </p:txBody>
      </p:sp>
      <p:sp>
        <p:nvSpPr>
          <p:cNvPr id="74" name="Rectangle 73">
            <a:extLst>
              <a:ext uri="{FF2B5EF4-FFF2-40B4-BE49-F238E27FC236}">
                <a16:creationId xmlns:a16="http://schemas.microsoft.com/office/drawing/2014/main" id="{83475136-BF2E-4F24-B889-319E0C0BCBB4}"/>
              </a:ext>
            </a:extLst>
          </p:cNvPr>
          <p:cNvSpPr/>
          <p:nvPr/>
        </p:nvSpPr>
        <p:spPr>
          <a:xfrm>
            <a:off x="5796136" y="5277631"/>
            <a:ext cx="1316180" cy="7551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True / False</a:t>
            </a:r>
            <a:endParaRPr lang="en-IN" dirty="0"/>
          </a:p>
        </p:txBody>
      </p:sp>
      <p:cxnSp>
        <p:nvCxnSpPr>
          <p:cNvPr id="77" name="Straight Arrow Connector 76">
            <a:extLst>
              <a:ext uri="{FF2B5EF4-FFF2-40B4-BE49-F238E27FC236}">
                <a16:creationId xmlns:a16="http://schemas.microsoft.com/office/drawing/2014/main" id="{952C90A5-5DE5-42A5-9DBE-4EBDA43FB253}"/>
              </a:ext>
            </a:extLst>
          </p:cNvPr>
          <p:cNvCxnSpPr>
            <a:cxnSpLocks/>
          </p:cNvCxnSpPr>
          <p:nvPr/>
        </p:nvCxnSpPr>
        <p:spPr>
          <a:xfrm>
            <a:off x="6477000" y="2340276"/>
            <a:ext cx="14180" cy="8471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8" name="Straight Arrow Connector 77">
            <a:extLst>
              <a:ext uri="{FF2B5EF4-FFF2-40B4-BE49-F238E27FC236}">
                <a16:creationId xmlns:a16="http://schemas.microsoft.com/office/drawing/2014/main" id="{0F9185EB-1F06-4F00-BB90-D783DD16F6DF}"/>
              </a:ext>
            </a:extLst>
          </p:cNvPr>
          <p:cNvCxnSpPr>
            <a:cxnSpLocks/>
            <a:stCxn id="70" idx="1"/>
            <a:endCxn id="71" idx="3"/>
          </p:cNvCxnSpPr>
          <p:nvPr/>
        </p:nvCxnSpPr>
        <p:spPr>
          <a:xfrm flipH="1">
            <a:off x="5348180" y="3533969"/>
            <a:ext cx="512491" cy="1295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A0C6A824-8AD6-46CD-9BA1-8A8A881BEC96}"/>
              </a:ext>
            </a:extLst>
          </p:cNvPr>
          <p:cNvCxnSpPr>
            <a:cxnSpLocks/>
            <a:stCxn id="71" idx="2"/>
          </p:cNvCxnSpPr>
          <p:nvPr/>
        </p:nvCxnSpPr>
        <p:spPr>
          <a:xfrm>
            <a:off x="4054790" y="3870544"/>
            <a:ext cx="1" cy="986565"/>
          </a:xfrm>
          <a:prstGeom prst="line">
            <a:avLst/>
          </a:prstGeom>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3AB0A1F8-6267-4256-8E9C-E968C2819D4D}"/>
              </a:ext>
            </a:extLst>
          </p:cNvPr>
          <p:cNvCxnSpPr>
            <a:cxnSpLocks/>
          </p:cNvCxnSpPr>
          <p:nvPr/>
        </p:nvCxnSpPr>
        <p:spPr>
          <a:xfrm>
            <a:off x="2258616" y="4857110"/>
            <a:ext cx="4087091" cy="0"/>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Arrow Connector 81">
            <a:extLst>
              <a:ext uri="{FF2B5EF4-FFF2-40B4-BE49-F238E27FC236}">
                <a16:creationId xmlns:a16="http://schemas.microsoft.com/office/drawing/2014/main" id="{08A1ADC5-9044-4610-8B11-6CA49C814D4E}"/>
              </a:ext>
            </a:extLst>
          </p:cNvPr>
          <p:cNvCxnSpPr>
            <a:cxnSpLocks/>
          </p:cNvCxnSpPr>
          <p:nvPr/>
        </p:nvCxnSpPr>
        <p:spPr>
          <a:xfrm>
            <a:off x="2258616" y="4857110"/>
            <a:ext cx="0" cy="3775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3" name="Straight Arrow Connector 82">
            <a:extLst>
              <a:ext uri="{FF2B5EF4-FFF2-40B4-BE49-F238E27FC236}">
                <a16:creationId xmlns:a16="http://schemas.microsoft.com/office/drawing/2014/main" id="{27E5289C-2177-4975-8704-43176916CDC7}"/>
              </a:ext>
            </a:extLst>
          </p:cNvPr>
          <p:cNvCxnSpPr>
            <a:cxnSpLocks/>
          </p:cNvCxnSpPr>
          <p:nvPr/>
        </p:nvCxnSpPr>
        <p:spPr>
          <a:xfrm>
            <a:off x="6345707" y="4857110"/>
            <a:ext cx="0" cy="4314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4" name="TextBox 83">
            <a:extLst>
              <a:ext uri="{FF2B5EF4-FFF2-40B4-BE49-F238E27FC236}">
                <a16:creationId xmlns:a16="http://schemas.microsoft.com/office/drawing/2014/main" id="{C405ED39-8AE2-4FFB-94F5-1E4A69F568D4}"/>
              </a:ext>
            </a:extLst>
          </p:cNvPr>
          <p:cNvSpPr txBox="1"/>
          <p:nvPr/>
        </p:nvSpPr>
        <p:spPr>
          <a:xfrm>
            <a:off x="1900472" y="430047"/>
            <a:ext cx="6165273" cy="430887"/>
          </a:xfrm>
          <a:prstGeom prst="rect">
            <a:avLst/>
          </a:prstGeom>
          <a:noFill/>
        </p:spPr>
        <p:txBody>
          <a:bodyPr wrap="square">
            <a:spAutoFit/>
          </a:bodyPr>
          <a:lstStyle/>
          <a:p>
            <a:r>
              <a:rPr lang="en-IN" sz="2200" spc="-5" dirty="0">
                <a:latin typeface="Times New Roman"/>
                <a:cs typeface="Times New Roman"/>
              </a:rPr>
              <a:t>COLLABORATION DIAGRAM</a:t>
            </a:r>
            <a:r>
              <a:rPr lang="en-IN" sz="2200" b="1" spc="-5" dirty="0">
                <a:latin typeface="Times New Roman"/>
                <a:cs typeface="Times New Roman"/>
              </a:rPr>
              <a:t> </a:t>
            </a:r>
            <a:endParaRPr lang="en-IN" sz="2200" b="1" dirty="0"/>
          </a:p>
        </p:txBody>
      </p:sp>
      <p:cxnSp>
        <p:nvCxnSpPr>
          <p:cNvPr id="107" name="Straight Arrow Connector 106">
            <a:extLst>
              <a:ext uri="{FF2B5EF4-FFF2-40B4-BE49-F238E27FC236}">
                <a16:creationId xmlns:a16="http://schemas.microsoft.com/office/drawing/2014/main" id="{F494CB50-F6EC-4F2B-974B-7A46D7D54440}"/>
              </a:ext>
            </a:extLst>
          </p:cNvPr>
          <p:cNvCxnSpPr>
            <a:cxnSpLocks/>
          </p:cNvCxnSpPr>
          <p:nvPr/>
        </p:nvCxnSpPr>
        <p:spPr>
          <a:xfrm>
            <a:off x="2011793" y="3565631"/>
            <a:ext cx="74960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7" name="Straight Arrow Connector 116">
            <a:extLst>
              <a:ext uri="{FF2B5EF4-FFF2-40B4-BE49-F238E27FC236}">
                <a16:creationId xmlns:a16="http://schemas.microsoft.com/office/drawing/2014/main" id="{03E3A29E-62A1-4A3C-BA78-C694C85BB66F}"/>
              </a:ext>
            </a:extLst>
          </p:cNvPr>
          <p:cNvCxnSpPr>
            <a:cxnSpLocks/>
            <a:endCxn id="68" idx="1"/>
          </p:cNvCxnSpPr>
          <p:nvPr/>
        </p:nvCxnSpPr>
        <p:spPr>
          <a:xfrm>
            <a:off x="2288883" y="1970352"/>
            <a:ext cx="830712"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9" name="Straight Arrow Connector 118">
            <a:extLst>
              <a:ext uri="{FF2B5EF4-FFF2-40B4-BE49-F238E27FC236}">
                <a16:creationId xmlns:a16="http://schemas.microsoft.com/office/drawing/2014/main" id="{892AFA60-EB55-477A-A319-DDF108B26CF8}"/>
              </a:ext>
            </a:extLst>
          </p:cNvPr>
          <p:cNvCxnSpPr>
            <a:cxnSpLocks/>
            <a:endCxn id="69" idx="1"/>
          </p:cNvCxnSpPr>
          <p:nvPr/>
        </p:nvCxnSpPr>
        <p:spPr>
          <a:xfrm>
            <a:off x="4920686" y="1970352"/>
            <a:ext cx="427494" cy="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456423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3332D3A1-0E5E-472D-B745-2C025C47276F}"/>
              </a:ext>
            </a:extLst>
          </p:cNvPr>
          <p:cNvSpPr>
            <a:spLocks noGrp="1"/>
          </p:cNvSpPr>
          <p:nvPr>
            <p:ph type="dt" sz="half" idx="10"/>
          </p:nvPr>
        </p:nvSpPr>
        <p:spPr/>
        <p:txBody>
          <a:bodyPr/>
          <a:lstStyle/>
          <a:p>
            <a:fld id="{6286AE29-924F-4C57-A4A1-9F11EA454B38}" type="datetime1">
              <a:rPr lang="en-IN" smtClean="0"/>
              <a:t>17-01-2022</a:t>
            </a:fld>
            <a:endParaRPr lang="en-IN"/>
          </a:p>
        </p:txBody>
      </p:sp>
      <p:sp>
        <p:nvSpPr>
          <p:cNvPr id="6" name="Footer Placeholder 5">
            <a:extLst>
              <a:ext uri="{FF2B5EF4-FFF2-40B4-BE49-F238E27FC236}">
                <a16:creationId xmlns:a16="http://schemas.microsoft.com/office/drawing/2014/main" id="{6D564E81-98F8-4D91-BE4F-6D43351F06EF}"/>
              </a:ext>
            </a:extLst>
          </p:cNvPr>
          <p:cNvSpPr>
            <a:spLocks noGrp="1"/>
          </p:cNvSpPr>
          <p:nvPr>
            <p:ph type="ftr" sz="quarter" idx="11"/>
          </p:nvPr>
        </p:nvSpPr>
        <p:spPr>
          <a:xfrm>
            <a:off x="3124200" y="6356350"/>
            <a:ext cx="4688160" cy="365125"/>
          </a:xfrm>
        </p:spPr>
        <p:txBody>
          <a:bodyPr/>
          <a:lstStyle/>
          <a:p>
            <a:r>
              <a:rPr lang="en-IN" dirty="0"/>
              <a:t>BATCH NO: 7    DEPARTMENT OF COMPUTER SCIENCE &amp; ENGINEERING</a:t>
            </a:r>
          </a:p>
        </p:txBody>
      </p:sp>
      <p:sp>
        <p:nvSpPr>
          <p:cNvPr id="7" name="Slide Number Placeholder 6">
            <a:extLst>
              <a:ext uri="{FF2B5EF4-FFF2-40B4-BE49-F238E27FC236}">
                <a16:creationId xmlns:a16="http://schemas.microsoft.com/office/drawing/2014/main" id="{54BDD47B-C6FF-4D24-A3D9-34B0299ACF82}"/>
              </a:ext>
            </a:extLst>
          </p:cNvPr>
          <p:cNvSpPr>
            <a:spLocks noGrp="1"/>
          </p:cNvSpPr>
          <p:nvPr>
            <p:ph type="sldNum" sz="quarter" idx="12"/>
          </p:nvPr>
        </p:nvSpPr>
        <p:spPr/>
        <p:txBody>
          <a:bodyPr/>
          <a:lstStyle/>
          <a:p>
            <a:fld id="{669AD40C-E5A7-4132-A31D-54A4D1BB6E89}" type="slidenum">
              <a:rPr lang="en-IN" smtClean="0"/>
              <a:t>23</a:t>
            </a:fld>
            <a:endParaRPr lang="en-IN"/>
          </a:p>
        </p:txBody>
      </p:sp>
      <p:pic>
        <p:nvPicPr>
          <p:cNvPr id="9" name="Picture 8">
            <a:extLst>
              <a:ext uri="{FF2B5EF4-FFF2-40B4-BE49-F238E27FC236}">
                <a16:creationId xmlns:a16="http://schemas.microsoft.com/office/drawing/2014/main" id="{01F014E2-2585-4583-9991-82DBDC7DA285}"/>
              </a:ext>
            </a:extLst>
          </p:cNvPr>
          <p:cNvPicPr>
            <a:picLocks noChangeAspect="1"/>
          </p:cNvPicPr>
          <p:nvPr/>
        </p:nvPicPr>
        <p:blipFill rotWithShape="1">
          <a:blip r:embed="rId2">
            <a:extLst>
              <a:ext uri="{28A0092B-C50C-407E-A947-70E740481C1C}">
                <a14:useLocalDpi xmlns:a14="http://schemas.microsoft.com/office/drawing/2010/main" val="0"/>
              </a:ext>
            </a:extLst>
          </a:blip>
          <a:srcRect r="11017"/>
          <a:stretch/>
        </p:blipFill>
        <p:spPr>
          <a:xfrm>
            <a:off x="323528" y="1556792"/>
            <a:ext cx="7383591" cy="4752528"/>
          </a:xfrm>
          <a:prstGeom prst="rect">
            <a:avLst/>
          </a:prstGeom>
        </p:spPr>
      </p:pic>
    </p:spTree>
    <p:extLst>
      <p:ext uri="{BB962C8B-B14F-4D97-AF65-F5344CB8AC3E}">
        <p14:creationId xmlns:p14="http://schemas.microsoft.com/office/powerpoint/2010/main" val="20772985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3332D3A1-0E5E-472D-B745-2C025C47276F}"/>
              </a:ext>
            </a:extLst>
          </p:cNvPr>
          <p:cNvSpPr>
            <a:spLocks noGrp="1"/>
          </p:cNvSpPr>
          <p:nvPr>
            <p:ph type="dt" sz="half" idx="10"/>
          </p:nvPr>
        </p:nvSpPr>
        <p:spPr/>
        <p:txBody>
          <a:bodyPr/>
          <a:lstStyle/>
          <a:p>
            <a:fld id="{6286AE29-924F-4C57-A4A1-9F11EA454B38}" type="datetime1">
              <a:rPr lang="en-IN" smtClean="0"/>
              <a:t>17-01-2022</a:t>
            </a:fld>
            <a:endParaRPr lang="en-IN"/>
          </a:p>
        </p:txBody>
      </p:sp>
      <p:sp>
        <p:nvSpPr>
          <p:cNvPr id="6" name="Footer Placeholder 5">
            <a:extLst>
              <a:ext uri="{FF2B5EF4-FFF2-40B4-BE49-F238E27FC236}">
                <a16:creationId xmlns:a16="http://schemas.microsoft.com/office/drawing/2014/main" id="{6D564E81-98F8-4D91-BE4F-6D43351F06EF}"/>
              </a:ext>
            </a:extLst>
          </p:cNvPr>
          <p:cNvSpPr>
            <a:spLocks noGrp="1"/>
          </p:cNvSpPr>
          <p:nvPr>
            <p:ph type="ftr" sz="quarter" idx="11"/>
          </p:nvPr>
        </p:nvSpPr>
        <p:spPr>
          <a:xfrm>
            <a:off x="3124200" y="6356350"/>
            <a:ext cx="4544144" cy="365125"/>
          </a:xfrm>
        </p:spPr>
        <p:txBody>
          <a:bodyPr/>
          <a:lstStyle/>
          <a:p>
            <a:r>
              <a:rPr lang="en-IN" dirty="0"/>
              <a:t>BATCH NO:7     DEPARTMENT OF COMPUTER SCIENCE &amp; ENGINEERING</a:t>
            </a:r>
          </a:p>
        </p:txBody>
      </p:sp>
      <p:sp>
        <p:nvSpPr>
          <p:cNvPr id="7" name="Slide Number Placeholder 6">
            <a:extLst>
              <a:ext uri="{FF2B5EF4-FFF2-40B4-BE49-F238E27FC236}">
                <a16:creationId xmlns:a16="http://schemas.microsoft.com/office/drawing/2014/main" id="{54BDD47B-C6FF-4D24-A3D9-34B0299ACF82}"/>
              </a:ext>
            </a:extLst>
          </p:cNvPr>
          <p:cNvSpPr>
            <a:spLocks noGrp="1"/>
          </p:cNvSpPr>
          <p:nvPr>
            <p:ph type="sldNum" sz="quarter" idx="12"/>
          </p:nvPr>
        </p:nvSpPr>
        <p:spPr/>
        <p:txBody>
          <a:bodyPr/>
          <a:lstStyle/>
          <a:p>
            <a:fld id="{669AD40C-E5A7-4132-A31D-54A4D1BB6E89}" type="slidenum">
              <a:rPr lang="en-IN" smtClean="0"/>
              <a:t>24</a:t>
            </a:fld>
            <a:endParaRPr lang="en-IN"/>
          </a:p>
        </p:txBody>
      </p:sp>
      <p:pic>
        <p:nvPicPr>
          <p:cNvPr id="11" name="Picture 10">
            <a:extLst>
              <a:ext uri="{FF2B5EF4-FFF2-40B4-BE49-F238E27FC236}">
                <a16:creationId xmlns:a16="http://schemas.microsoft.com/office/drawing/2014/main" id="{15D36C9B-F844-47D4-A63F-2E1F95EE87BF}"/>
              </a:ext>
            </a:extLst>
          </p:cNvPr>
          <p:cNvPicPr>
            <a:picLocks noChangeAspect="1"/>
          </p:cNvPicPr>
          <p:nvPr/>
        </p:nvPicPr>
        <p:blipFill rotWithShape="1">
          <a:blip r:embed="rId2">
            <a:extLst>
              <a:ext uri="{28A0092B-C50C-407E-A947-70E740481C1C}">
                <a14:useLocalDpi xmlns:a14="http://schemas.microsoft.com/office/drawing/2010/main" val="0"/>
              </a:ext>
            </a:extLst>
          </a:blip>
          <a:srcRect r="20863"/>
          <a:stretch/>
        </p:blipFill>
        <p:spPr>
          <a:xfrm>
            <a:off x="345604" y="1442215"/>
            <a:ext cx="7178724" cy="4712306"/>
          </a:xfrm>
          <a:prstGeom prst="rect">
            <a:avLst/>
          </a:prstGeom>
        </p:spPr>
      </p:pic>
    </p:spTree>
    <p:extLst>
      <p:ext uri="{BB962C8B-B14F-4D97-AF65-F5344CB8AC3E}">
        <p14:creationId xmlns:p14="http://schemas.microsoft.com/office/powerpoint/2010/main" val="473671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3332D3A1-0E5E-472D-B745-2C025C47276F}"/>
              </a:ext>
            </a:extLst>
          </p:cNvPr>
          <p:cNvSpPr>
            <a:spLocks noGrp="1"/>
          </p:cNvSpPr>
          <p:nvPr>
            <p:ph type="dt" sz="half" idx="10"/>
          </p:nvPr>
        </p:nvSpPr>
        <p:spPr/>
        <p:txBody>
          <a:bodyPr/>
          <a:lstStyle/>
          <a:p>
            <a:fld id="{6286AE29-924F-4C57-A4A1-9F11EA454B38}" type="datetime1">
              <a:rPr lang="en-IN" smtClean="0"/>
              <a:t>17-01-2022</a:t>
            </a:fld>
            <a:endParaRPr lang="en-IN"/>
          </a:p>
        </p:txBody>
      </p:sp>
      <p:sp>
        <p:nvSpPr>
          <p:cNvPr id="6" name="Footer Placeholder 5">
            <a:extLst>
              <a:ext uri="{FF2B5EF4-FFF2-40B4-BE49-F238E27FC236}">
                <a16:creationId xmlns:a16="http://schemas.microsoft.com/office/drawing/2014/main" id="{6D564E81-98F8-4D91-BE4F-6D43351F06EF}"/>
              </a:ext>
            </a:extLst>
          </p:cNvPr>
          <p:cNvSpPr>
            <a:spLocks noGrp="1"/>
          </p:cNvSpPr>
          <p:nvPr>
            <p:ph type="ftr" sz="quarter" idx="11"/>
          </p:nvPr>
        </p:nvSpPr>
        <p:spPr>
          <a:xfrm>
            <a:off x="3124200" y="6356350"/>
            <a:ext cx="4616152" cy="365125"/>
          </a:xfrm>
        </p:spPr>
        <p:txBody>
          <a:bodyPr/>
          <a:lstStyle/>
          <a:p>
            <a:r>
              <a:rPr lang="en-IN" dirty="0"/>
              <a:t>BATCH NO: 7   DEPARTMENT OF COMPUTER SCIENCE &amp; ENGINEERING</a:t>
            </a:r>
          </a:p>
        </p:txBody>
      </p:sp>
      <p:sp>
        <p:nvSpPr>
          <p:cNvPr id="7" name="Slide Number Placeholder 6">
            <a:extLst>
              <a:ext uri="{FF2B5EF4-FFF2-40B4-BE49-F238E27FC236}">
                <a16:creationId xmlns:a16="http://schemas.microsoft.com/office/drawing/2014/main" id="{54BDD47B-C6FF-4D24-A3D9-34B0299ACF82}"/>
              </a:ext>
            </a:extLst>
          </p:cNvPr>
          <p:cNvSpPr>
            <a:spLocks noGrp="1"/>
          </p:cNvSpPr>
          <p:nvPr>
            <p:ph type="sldNum" sz="quarter" idx="12"/>
          </p:nvPr>
        </p:nvSpPr>
        <p:spPr/>
        <p:txBody>
          <a:bodyPr/>
          <a:lstStyle/>
          <a:p>
            <a:fld id="{669AD40C-E5A7-4132-A31D-54A4D1BB6E89}" type="slidenum">
              <a:rPr lang="en-IN" smtClean="0"/>
              <a:t>25</a:t>
            </a:fld>
            <a:endParaRPr lang="en-IN"/>
          </a:p>
        </p:txBody>
      </p:sp>
      <p:pic>
        <p:nvPicPr>
          <p:cNvPr id="8" name="Picture 7">
            <a:extLst>
              <a:ext uri="{FF2B5EF4-FFF2-40B4-BE49-F238E27FC236}">
                <a16:creationId xmlns:a16="http://schemas.microsoft.com/office/drawing/2014/main" id="{50CA5310-D920-4143-8B1F-CDDD99A87D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632770"/>
            <a:ext cx="7812360" cy="4336218"/>
          </a:xfrm>
          <a:prstGeom prst="rect">
            <a:avLst/>
          </a:prstGeom>
        </p:spPr>
      </p:pic>
    </p:spTree>
    <p:extLst>
      <p:ext uri="{BB962C8B-B14F-4D97-AF65-F5344CB8AC3E}">
        <p14:creationId xmlns:p14="http://schemas.microsoft.com/office/powerpoint/2010/main" val="18825386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3332D3A1-0E5E-472D-B745-2C025C47276F}"/>
              </a:ext>
            </a:extLst>
          </p:cNvPr>
          <p:cNvSpPr>
            <a:spLocks noGrp="1"/>
          </p:cNvSpPr>
          <p:nvPr>
            <p:ph type="dt" sz="half" idx="10"/>
          </p:nvPr>
        </p:nvSpPr>
        <p:spPr/>
        <p:txBody>
          <a:bodyPr/>
          <a:lstStyle/>
          <a:p>
            <a:fld id="{6286AE29-924F-4C57-A4A1-9F11EA454B38}" type="datetime1">
              <a:rPr lang="en-IN" smtClean="0"/>
              <a:t>17-01-2022</a:t>
            </a:fld>
            <a:endParaRPr lang="en-IN"/>
          </a:p>
        </p:txBody>
      </p:sp>
      <p:sp>
        <p:nvSpPr>
          <p:cNvPr id="6" name="Footer Placeholder 5">
            <a:extLst>
              <a:ext uri="{FF2B5EF4-FFF2-40B4-BE49-F238E27FC236}">
                <a16:creationId xmlns:a16="http://schemas.microsoft.com/office/drawing/2014/main" id="{6D564E81-98F8-4D91-BE4F-6D43351F06EF}"/>
              </a:ext>
            </a:extLst>
          </p:cNvPr>
          <p:cNvSpPr>
            <a:spLocks noGrp="1"/>
          </p:cNvSpPr>
          <p:nvPr>
            <p:ph type="ftr" sz="quarter" idx="11"/>
          </p:nvPr>
        </p:nvSpPr>
        <p:spPr>
          <a:xfrm>
            <a:off x="3124200" y="6356350"/>
            <a:ext cx="4688160" cy="365125"/>
          </a:xfrm>
        </p:spPr>
        <p:txBody>
          <a:bodyPr/>
          <a:lstStyle/>
          <a:p>
            <a:r>
              <a:rPr lang="en-IN" dirty="0"/>
              <a:t>BATCH NO: 7    DEPARTMENT OF COMPUTER SCIENCE &amp; ENGINEERING</a:t>
            </a:r>
          </a:p>
        </p:txBody>
      </p:sp>
      <p:sp>
        <p:nvSpPr>
          <p:cNvPr id="7" name="Slide Number Placeholder 6">
            <a:extLst>
              <a:ext uri="{FF2B5EF4-FFF2-40B4-BE49-F238E27FC236}">
                <a16:creationId xmlns:a16="http://schemas.microsoft.com/office/drawing/2014/main" id="{54BDD47B-C6FF-4D24-A3D9-34B0299ACF82}"/>
              </a:ext>
            </a:extLst>
          </p:cNvPr>
          <p:cNvSpPr>
            <a:spLocks noGrp="1"/>
          </p:cNvSpPr>
          <p:nvPr>
            <p:ph type="sldNum" sz="quarter" idx="12"/>
          </p:nvPr>
        </p:nvSpPr>
        <p:spPr/>
        <p:txBody>
          <a:bodyPr/>
          <a:lstStyle/>
          <a:p>
            <a:fld id="{669AD40C-E5A7-4132-A31D-54A4D1BB6E89}" type="slidenum">
              <a:rPr lang="en-IN" smtClean="0"/>
              <a:t>26</a:t>
            </a:fld>
            <a:endParaRPr lang="en-IN"/>
          </a:p>
        </p:txBody>
      </p:sp>
      <p:pic>
        <p:nvPicPr>
          <p:cNvPr id="8" name="Picture 7">
            <a:extLst>
              <a:ext uri="{FF2B5EF4-FFF2-40B4-BE49-F238E27FC236}">
                <a16:creationId xmlns:a16="http://schemas.microsoft.com/office/drawing/2014/main" id="{7402C854-3C4E-484B-9E8E-6A12144035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528" y="1500914"/>
            <a:ext cx="8017464" cy="4042678"/>
          </a:xfrm>
          <a:prstGeom prst="rect">
            <a:avLst/>
          </a:prstGeom>
        </p:spPr>
      </p:pic>
    </p:spTree>
    <p:extLst>
      <p:ext uri="{BB962C8B-B14F-4D97-AF65-F5344CB8AC3E}">
        <p14:creationId xmlns:p14="http://schemas.microsoft.com/office/powerpoint/2010/main" val="13411251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3332D3A1-0E5E-472D-B745-2C025C47276F}"/>
              </a:ext>
            </a:extLst>
          </p:cNvPr>
          <p:cNvSpPr>
            <a:spLocks noGrp="1"/>
          </p:cNvSpPr>
          <p:nvPr>
            <p:ph type="dt" sz="half" idx="10"/>
          </p:nvPr>
        </p:nvSpPr>
        <p:spPr/>
        <p:txBody>
          <a:bodyPr/>
          <a:lstStyle/>
          <a:p>
            <a:fld id="{6286AE29-924F-4C57-A4A1-9F11EA454B38}" type="datetime1">
              <a:rPr lang="en-IN" smtClean="0"/>
              <a:t>17-01-2022</a:t>
            </a:fld>
            <a:endParaRPr lang="en-IN"/>
          </a:p>
        </p:txBody>
      </p:sp>
      <p:sp>
        <p:nvSpPr>
          <p:cNvPr id="6" name="Footer Placeholder 5">
            <a:extLst>
              <a:ext uri="{FF2B5EF4-FFF2-40B4-BE49-F238E27FC236}">
                <a16:creationId xmlns:a16="http://schemas.microsoft.com/office/drawing/2014/main" id="{6D564E81-98F8-4D91-BE4F-6D43351F06EF}"/>
              </a:ext>
            </a:extLst>
          </p:cNvPr>
          <p:cNvSpPr>
            <a:spLocks noGrp="1"/>
          </p:cNvSpPr>
          <p:nvPr>
            <p:ph type="ftr" sz="quarter" idx="11"/>
          </p:nvPr>
        </p:nvSpPr>
        <p:spPr>
          <a:xfrm>
            <a:off x="3124200" y="6356350"/>
            <a:ext cx="4616152" cy="365125"/>
          </a:xfrm>
        </p:spPr>
        <p:txBody>
          <a:bodyPr/>
          <a:lstStyle/>
          <a:p>
            <a:r>
              <a:rPr lang="en-IN" dirty="0"/>
              <a:t>BATCH NO: 7    DEPARTMENT OF COMPUTER SCIENCE &amp; ENGINEERING</a:t>
            </a:r>
          </a:p>
        </p:txBody>
      </p:sp>
      <p:sp>
        <p:nvSpPr>
          <p:cNvPr id="7" name="Slide Number Placeholder 6">
            <a:extLst>
              <a:ext uri="{FF2B5EF4-FFF2-40B4-BE49-F238E27FC236}">
                <a16:creationId xmlns:a16="http://schemas.microsoft.com/office/drawing/2014/main" id="{54BDD47B-C6FF-4D24-A3D9-34B0299ACF82}"/>
              </a:ext>
            </a:extLst>
          </p:cNvPr>
          <p:cNvSpPr>
            <a:spLocks noGrp="1"/>
          </p:cNvSpPr>
          <p:nvPr>
            <p:ph type="sldNum" sz="quarter" idx="12"/>
          </p:nvPr>
        </p:nvSpPr>
        <p:spPr/>
        <p:txBody>
          <a:bodyPr/>
          <a:lstStyle/>
          <a:p>
            <a:fld id="{669AD40C-E5A7-4132-A31D-54A4D1BB6E89}" type="slidenum">
              <a:rPr lang="en-IN" smtClean="0"/>
              <a:t>27</a:t>
            </a:fld>
            <a:endParaRPr lang="en-IN"/>
          </a:p>
        </p:txBody>
      </p:sp>
      <p:pic>
        <p:nvPicPr>
          <p:cNvPr id="9" name="Picture 8">
            <a:extLst>
              <a:ext uri="{FF2B5EF4-FFF2-40B4-BE49-F238E27FC236}">
                <a16:creationId xmlns:a16="http://schemas.microsoft.com/office/drawing/2014/main" id="{56AB79D4-3B4A-4345-8C83-2FD31E6B0E4B}"/>
              </a:ext>
            </a:extLst>
          </p:cNvPr>
          <p:cNvPicPr>
            <a:picLocks noChangeAspect="1"/>
          </p:cNvPicPr>
          <p:nvPr/>
        </p:nvPicPr>
        <p:blipFill>
          <a:blip r:embed="rId2"/>
          <a:stretch>
            <a:fillRect/>
          </a:stretch>
        </p:blipFill>
        <p:spPr>
          <a:xfrm>
            <a:off x="1512640" y="983808"/>
            <a:ext cx="5040560" cy="4608512"/>
          </a:xfrm>
          <a:prstGeom prst="rect">
            <a:avLst/>
          </a:prstGeom>
        </p:spPr>
      </p:pic>
      <p:sp>
        <p:nvSpPr>
          <p:cNvPr id="11" name="TextBox 10">
            <a:extLst>
              <a:ext uri="{FF2B5EF4-FFF2-40B4-BE49-F238E27FC236}">
                <a16:creationId xmlns:a16="http://schemas.microsoft.com/office/drawing/2014/main" id="{6EFB8D68-DF87-47F5-A942-5EA84768F5DE}"/>
              </a:ext>
            </a:extLst>
          </p:cNvPr>
          <p:cNvSpPr txBox="1"/>
          <p:nvPr/>
        </p:nvSpPr>
        <p:spPr>
          <a:xfrm>
            <a:off x="1268760" y="5592320"/>
            <a:ext cx="6606480"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Graph of radiation, temperature, humidity, pressure, wind direction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69355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3332D3A1-0E5E-472D-B745-2C025C47276F}"/>
              </a:ext>
            </a:extLst>
          </p:cNvPr>
          <p:cNvSpPr>
            <a:spLocks noGrp="1"/>
          </p:cNvSpPr>
          <p:nvPr>
            <p:ph type="dt" sz="half" idx="10"/>
          </p:nvPr>
        </p:nvSpPr>
        <p:spPr/>
        <p:txBody>
          <a:bodyPr/>
          <a:lstStyle/>
          <a:p>
            <a:fld id="{6286AE29-924F-4C57-A4A1-9F11EA454B38}" type="datetime1">
              <a:rPr lang="en-IN" smtClean="0"/>
              <a:t>17-01-2022</a:t>
            </a:fld>
            <a:endParaRPr lang="en-IN"/>
          </a:p>
        </p:txBody>
      </p:sp>
      <p:sp>
        <p:nvSpPr>
          <p:cNvPr id="6" name="Footer Placeholder 5">
            <a:extLst>
              <a:ext uri="{FF2B5EF4-FFF2-40B4-BE49-F238E27FC236}">
                <a16:creationId xmlns:a16="http://schemas.microsoft.com/office/drawing/2014/main" id="{6D564E81-98F8-4D91-BE4F-6D43351F06EF}"/>
              </a:ext>
            </a:extLst>
          </p:cNvPr>
          <p:cNvSpPr>
            <a:spLocks noGrp="1"/>
          </p:cNvSpPr>
          <p:nvPr>
            <p:ph type="ftr" sz="quarter" idx="11"/>
          </p:nvPr>
        </p:nvSpPr>
        <p:spPr>
          <a:xfrm>
            <a:off x="3124200" y="6356350"/>
            <a:ext cx="4688160" cy="365125"/>
          </a:xfrm>
        </p:spPr>
        <p:txBody>
          <a:bodyPr/>
          <a:lstStyle/>
          <a:p>
            <a:r>
              <a:rPr lang="en-IN" dirty="0"/>
              <a:t>BATCH NO: 7    DEPARTMENT OF COMPUTER SCIENCE &amp; ENGINEERING</a:t>
            </a:r>
          </a:p>
        </p:txBody>
      </p:sp>
      <p:sp>
        <p:nvSpPr>
          <p:cNvPr id="7" name="Slide Number Placeholder 6">
            <a:extLst>
              <a:ext uri="{FF2B5EF4-FFF2-40B4-BE49-F238E27FC236}">
                <a16:creationId xmlns:a16="http://schemas.microsoft.com/office/drawing/2014/main" id="{54BDD47B-C6FF-4D24-A3D9-34B0299ACF82}"/>
              </a:ext>
            </a:extLst>
          </p:cNvPr>
          <p:cNvSpPr>
            <a:spLocks noGrp="1"/>
          </p:cNvSpPr>
          <p:nvPr>
            <p:ph type="sldNum" sz="quarter" idx="12"/>
          </p:nvPr>
        </p:nvSpPr>
        <p:spPr/>
        <p:txBody>
          <a:bodyPr/>
          <a:lstStyle/>
          <a:p>
            <a:fld id="{669AD40C-E5A7-4132-A31D-54A4D1BB6E89}" type="slidenum">
              <a:rPr lang="en-IN" smtClean="0"/>
              <a:t>28</a:t>
            </a:fld>
            <a:endParaRPr lang="en-IN"/>
          </a:p>
        </p:txBody>
      </p:sp>
      <p:pic>
        <p:nvPicPr>
          <p:cNvPr id="9" name="Picture 8">
            <a:extLst>
              <a:ext uri="{FF2B5EF4-FFF2-40B4-BE49-F238E27FC236}">
                <a16:creationId xmlns:a16="http://schemas.microsoft.com/office/drawing/2014/main" id="{F77452F3-CF34-413E-A208-1109C4DD5451}"/>
              </a:ext>
            </a:extLst>
          </p:cNvPr>
          <p:cNvPicPr>
            <a:picLocks noChangeAspect="1"/>
          </p:cNvPicPr>
          <p:nvPr/>
        </p:nvPicPr>
        <p:blipFill>
          <a:blip r:embed="rId2"/>
          <a:stretch>
            <a:fillRect/>
          </a:stretch>
        </p:blipFill>
        <p:spPr>
          <a:xfrm>
            <a:off x="2324100" y="1500914"/>
            <a:ext cx="4229100" cy="3676650"/>
          </a:xfrm>
          <a:prstGeom prst="rect">
            <a:avLst/>
          </a:prstGeom>
        </p:spPr>
      </p:pic>
      <p:sp>
        <p:nvSpPr>
          <p:cNvPr id="11" name="TextBox 10">
            <a:extLst>
              <a:ext uri="{FF2B5EF4-FFF2-40B4-BE49-F238E27FC236}">
                <a16:creationId xmlns:a16="http://schemas.microsoft.com/office/drawing/2014/main" id="{64F5B6EB-9B77-4080-9789-33871396183E}"/>
              </a:ext>
            </a:extLst>
          </p:cNvPr>
          <p:cNvSpPr txBox="1"/>
          <p:nvPr/>
        </p:nvSpPr>
        <p:spPr>
          <a:xfrm>
            <a:off x="899592" y="5212959"/>
            <a:ext cx="7920880" cy="36933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Relationship between radiation, temperature, Humidity, Pressure, Wind Direction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99074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3332D3A1-0E5E-472D-B745-2C025C47276F}"/>
              </a:ext>
            </a:extLst>
          </p:cNvPr>
          <p:cNvSpPr>
            <a:spLocks noGrp="1"/>
          </p:cNvSpPr>
          <p:nvPr>
            <p:ph type="dt" sz="half" idx="10"/>
          </p:nvPr>
        </p:nvSpPr>
        <p:spPr/>
        <p:txBody>
          <a:bodyPr/>
          <a:lstStyle/>
          <a:p>
            <a:fld id="{6286AE29-924F-4C57-A4A1-9F11EA454B38}" type="datetime1">
              <a:rPr lang="en-IN" smtClean="0"/>
              <a:t>17-01-2022</a:t>
            </a:fld>
            <a:endParaRPr lang="en-IN"/>
          </a:p>
        </p:txBody>
      </p:sp>
      <p:sp>
        <p:nvSpPr>
          <p:cNvPr id="6" name="Footer Placeholder 5">
            <a:extLst>
              <a:ext uri="{FF2B5EF4-FFF2-40B4-BE49-F238E27FC236}">
                <a16:creationId xmlns:a16="http://schemas.microsoft.com/office/drawing/2014/main" id="{6D564E81-98F8-4D91-BE4F-6D43351F06EF}"/>
              </a:ext>
            </a:extLst>
          </p:cNvPr>
          <p:cNvSpPr>
            <a:spLocks noGrp="1"/>
          </p:cNvSpPr>
          <p:nvPr>
            <p:ph type="ftr" sz="quarter" idx="11"/>
          </p:nvPr>
        </p:nvSpPr>
        <p:spPr>
          <a:xfrm>
            <a:off x="3124200" y="6356350"/>
            <a:ext cx="4544144" cy="365125"/>
          </a:xfrm>
        </p:spPr>
        <p:txBody>
          <a:bodyPr/>
          <a:lstStyle/>
          <a:p>
            <a:r>
              <a:rPr lang="en-IN" dirty="0"/>
              <a:t>BATCH NO: 7    DEPARTMENT OF COMPUTER SCIENCE &amp; ENGINEERING</a:t>
            </a:r>
          </a:p>
        </p:txBody>
      </p:sp>
      <p:sp>
        <p:nvSpPr>
          <p:cNvPr id="7" name="Slide Number Placeholder 6">
            <a:extLst>
              <a:ext uri="{FF2B5EF4-FFF2-40B4-BE49-F238E27FC236}">
                <a16:creationId xmlns:a16="http://schemas.microsoft.com/office/drawing/2014/main" id="{54BDD47B-C6FF-4D24-A3D9-34B0299ACF82}"/>
              </a:ext>
            </a:extLst>
          </p:cNvPr>
          <p:cNvSpPr>
            <a:spLocks noGrp="1"/>
          </p:cNvSpPr>
          <p:nvPr>
            <p:ph type="sldNum" sz="quarter" idx="12"/>
          </p:nvPr>
        </p:nvSpPr>
        <p:spPr/>
        <p:txBody>
          <a:bodyPr/>
          <a:lstStyle/>
          <a:p>
            <a:fld id="{669AD40C-E5A7-4132-A31D-54A4D1BB6E89}" type="slidenum">
              <a:rPr lang="en-IN" smtClean="0"/>
              <a:t>29</a:t>
            </a:fld>
            <a:endParaRPr lang="en-IN"/>
          </a:p>
        </p:txBody>
      </p:sp>
      <p:graphicFrame>
        <p:nvGraphicFramePr>
          <p:cNvPr id="9" name="Table 8">
            <a:extLst>
              <a:ext uri="{FF2B5EF4-FFF2-40B4-BE49-F238E27FC236}">
                <a16:creationId xmlns:a16="http://schemas.microsoft.com/office/drawing/2014/main" id="{64AAF5B3-CDDE-4DBE-BC25-9F197E3E1B09}"/>
              </a:ext>
            </a:extLst>
          </p:cNvPr>
          <p:cNvGraphicFramePr>
            <a:graphicFrameLocks noGrp="1"/>
          </p:cNvGraphicFramePr>
          <p:nvPr>
            <p:extLst>
              <p:ext uri="{D42A27DB-BD31-4B8C-83A1-F6EECF244321}">
                <p14:modId xmlns:p14="http://schemas.microsoft.com/office/powerpoint/2010/main" val="304790325"/>
              </p:ext>
            </p:extLst>
          </p:nvPr>
        </p:nvGraphicFramePr>
        <p:xfrm>
          <a:off x="1331640" y="1166016"/>
          <a:ext cx="5562598" cy="4525968"/>
        </p:xfrm>
        <a:graphic>
          <a:graphicData uri="http://schemas.openxmlformats.org/drawingml/2006/table">
            <a:tbl>
              <a:tblPr firstRow="1" firstCol="1" bandRow="1">
                <a:tableStyleId>{00A15C55-8517-42AA-B614-E9B94910E393}</a:tableStyleId>
              </a:tblPr>
              <a:tblGrid>
                <a:gridCol w="1118910">
                  <a:extLst>
                    <a:ext uri="{9D8B030D-6E8A-4147-A177-3AD203B41FA5}">
                      <a16:colId xmlns:a16="http://schemas.microsoft.com/office/drawing/2014/main" val="206936054"/>
                    </a:ext>
                  </a:extLst>
                </a:gridCol>
                <a:gridCol w="604686">
                  <a:extLst>
                    <a:ext uri="{9D8B030D-6E8A-4147-A177-3AD203B41FA5}">
                      <a16:colId xmlns:a16="http://schemas.microsoft.com/office/drawing/2014/main" val="3588197958"/>
                    </a:ext>
                  </a:extLst>
                </a:gridCol>
                <a:gridCol w="1255058">
                  <a:extLst>
                    <a:ext uri="{9D8B030D-6E8A-4147-A177-3AD203B41FA5}">
                      <a16:colId xmlns:a16="http://schemas.microsoft.com/office/drawing/2014/main" val="999624469"/>
                    </a:ext>
                  </a:extLst>
                </a:gridCol>
                <a:gridCol w="812096">
                  <a:extLst>
                    <a:ext uri="{9D8B030D-6E8A-4147-A177-3AD203B41FA5}">
                      <a16:colId xmlns:a16="http://schemas.microsoft.com/office/drawing/2014/main" val="1903049882"/>
                    </a:ext>
                  </a:extLst>
                </a:gridCol>
                <a:gridCol w="738271">
                  <a:extLst>
                    <a:ext uri="{9D8B030D-6E8A-4147-A177-3AD203B41FA5}">
                      <a16:colId xmlns:a16="http://schemas.microsoft.com/office/drawing/2014/main" val="2602728542"/>
                    </a:ext>
                  </a:extLst>
                </a:gridCol>
                <a:gridCol w="1033577">
                  <a:extLst>
                    <a:ext uri="{9D8B030D-6E8A-4147-A177-3AD203B41FA5}">
                      <a16:colId xmlns:a16="http://schemas.microsoft.com/office/drawing/2014/main" val="4054310236"/>
                    </a:ext>
                  </a:extLst>
                </a:gridCol>
              </a:tblGrid>
              <a:tr h="437996">
                <a:tc>
                  <a:txBody>
                    <a:bodyPr/>
                    <a:lstStyle/>
                    <a:p>
                      <a:pPr indent="-12700" algn="l" hangingPunct="0">
                        <a:lnSpc>
                          <a:spcPts val="1200"/>
                        </a:lnSpc>
                      </a:pPr>
                      <a:r>
                        <a:rPr lang="en-GB" sz="1100" b="1" dirty="0">
                          <a:effectLst/>
                        </a:rPr>
                        <a:t>Regressor</a:t>
                      </a:r>
                      <a:endParaRPr lang="en-IN" sz="1100" b="1" dirty="0">
                        <a:effectLst/>
                        <a:latin typeface="Times New Roman" panose="02020603050405020304" pitchFamily="18" charset="0"/>
                        <a:ea typeface="Times New Roman" panose="02020603050405020304" pitchFamily="18" charset="0"/>
                      </a:endParaRPr>
                    </a:p>
                  </a:txBody>
                  <a:tcPr marL="65699" marR="65699" marT="0" marB="0" anchor="ctr"/>
                </a:tc>
                <a:tc>
                  <a:txBody>
                    <a:bodyPr/>
                    <a:lstStyle/>
                    <a:p>
                      <a:pPr indent="144145" algn="l" hangingPunct="0">
                        <a:lnSpc>
                          <a:spcPts val="1200"/>
                        </a:lnSpc>
                      </a:pPr>
                      <a:r>
                        <a:rPr lang="en-GB" sz="1000" b="1" dirty="0">
                          <a:effectLst/>
                        </a:rPr>
                        <a:t>EVS</a:t>
                      </a:r>
                      <a:endParaRPr lang="en-IN" sz="1000" b="1" dirty="0">
                        <a:effectLst/>
                        <a:latin typeface="Times New Roman" panose="02020603050405020304" pitchFamily="18" charset="0"/>
                        <a:ea typeface="Times New Roman" panose="02020603050405020304" pitchFamily="18" charset="0"/>
                      </a:endParaRPr>
                    </a:p>
                  </a:txBody>
                  <a:tcPr marL="65699" marR="65699" marT="0" marB="0" anchor="ctr"/>
                </a:tc>
                <a:tc>
                  <a:txBody>
                    <a:bodyPr/>
                    <a:lstStyle/>
                    <a:p>
                      <a:pPr indent="144145" algn="ctr" hangingPunct="0">
                        <a:lnSpc>
                          <a:spcPts val="1200"/>
                        </a:lnSpc>
                      </a:pPr>
                      <a:r>
                        <a:rPr lang="en-GB" sz="1000" b="1" dirty="0">
                          <a:effectLst/>
                        </a:rPr>
                        <a:t>MSE</a:t>
                      </a:r>
                      <a:endParaRPr lang="en-IN" sz="1000" b="1" dirty="0">
                        <a:effectLst/>
                        <a:latin typeface="Times New Roman" panose="02020603050405020304" pitchFamily="18" charset="0"/>
                        <a:ea typeface="Times New Roman" panose="02020603050405020304" pitchFamily="18" charset="0"/>
                      </a:endParaRPr>
                    </a:p>
                  </a:txBody>
                  <a:tcPr marL="65699" marR="65699" marT="0" marB="0" anchor="ctr"/>
                </a:tc>
                <a:tc>
                  <a:txBody>
                    <a:bodyPr/>
                    <a:lstStyle/>
                    <a:p>
                      <a:pPr indent="-12700" algn="ctr" hangingPunct="0">
                        <a:lnSpc>
                          <a:spcPts val="1200"/>
                        </a:lnSpc>
                      </a:pPr>
                      <a:endParaRPr lang="en-GB" sz="1000" dirty="0">
                        <a:effectLst/>
                      </a:endParaRPr>
                    </a:p>
                    <a:p>
                      <a:pPr indent="-12700" algn="ctr" hangingPunct="0">
                        <a:lnSpc>
                          <a:spcPts val="1200"/>
                        </a:lnSpc>
                      </a:pPr>
                      <a:r>
                        <a:rPr lang="en-GB" sz="1000" b="1" dirty="0">
                          <a:effectLst/>
                        </a:rPr>
                        <a:t>MAE</a:t>
                      </a:r>
                      <a:endParaRPr lang="en-IN" sz="1000" b="1" dirty="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endParaRPr lang="en-GB" sz="1000" dirty="0">
                        <a:effectLst/>
                      </a:endParaRPr>
                    </a:p>
                    <a:p>
                      <a:pPr indent="144145" algn="ctr" hangingPunct="0">
                        <a:lnSpc>
                          <a:spcPts val="1200"/>
                        </a:lnSpc>
                      </a:pPr>
                      <a:r>
                        <a:rPr lang="en-GB" sz="1000" b="1" dirty="0">
                          <a:effectLst/>
                        </a:rPr>
                        <a:t>RScore</a:t>
                      </a:r>
                      <a:endParaRPr lang="en-IN" sz="1000" b="1" dirty="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GB" sz="1000" b="1" dirty="0">
                          <a:effectLst/>
                        </a:rPr>
                        <a:t>Running Time (</a:t>
                      </a:r>
                      <a:r>
                        <a:rPr lang="en-GB" sz="1000" b="1" dirty="0" err="1">
                          <a:effectLst/>
                        </a:rPr>
                        <a:t>ms</a:t>
                      </a:r>
                      <a:r>
                        <a:rPr lang="en-GB" sz="1000" b="1" dirty="0">
                          <a:effectLst/>
                        </a:rPr>
                        <a:t>)</a:t>
                      </a:r>
                      <a:endParaRPr lang="en-IN" sz="1000" b="1" dirty="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2177250769"/>
                  </a:ext>
                </a:extLst>
              </a:tr>
              <a:tr h="291998">
                <a:tc>
                  <a:txBody>
                    <a:bodyPr/>
                    <a:lstStyle/>
                    <a:p>
                      <a:pPr indent="-12700" algn="l" hangingPunct="0">
                        <a:lnSpc>
                          <a:spcPts val="1200"/>
                        </a:lnSpc>
                      </a:pPr>
                      <a:r>
                        <a:rPr lang="en-US" sz="1000" dirty="0">
                          <a:effectLst/>
                        </a:rPr>
                        <a:t>Linear</a:t>
                      </a:r>
                      <a:endParaRPr lang="en-IN" sz="1000" dirty="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0.000439537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1.5778</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0.14</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848622040"/>
                  </a:ext>
                </a:extLst>
              </a:tr>
              <a:tr h="291998">
                <a:tc>
                  <a:txBody>
                    <a:bodyPr/>
                    <a:lstStyle/>
                    <a:p>
                      <a:pPr indent="-12700" algn="l" hangingPunct="0">
                        <a:lnSpc>
                          <a:spcPts val="1200"/>
                        </a:lnSpc>
                      </a:pPr>
                      <a:r>
                        <a:rPr lang="en-US" sz="1000" dirty="0">
                          <a:effectLst/>
                        </a:rPr>
                        <a:t>Ridge</a:t>
                      </a:r>
                      <a:endParaRPr lang="en-IN" sz="1000" dirty="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0.000439535</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1.5779</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0.01</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245002245"/>
                  </a:ext>
                </a:extLst>
              </a:tr>
              <a:tr h="291998">
                <a:tc>
                  <a:txBody>
                    <a:bodyPr/>
                    <a:lstStyle/>
                    <a:p>
                      <a:pPr indent="-12700" algn="l" hangingPunct="0">
                        <a:lnSpc>
                          <a:spcPts val="1200"/>
                        </a:lnSpc>
                      </a:pPr>
                      <a:r>
                        <a:rPr lang="en-US" sz="1000" dirty="0">
                          <a:effectLst/>
                        </a:rPr>
                        <a:t>ElasticNet </a:t>
                      </a:r>
                      <a:endParaRPr lang="en-IN" sz="1000" dirty="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0.55</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0.000453448</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1.6249</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0.55</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0.01</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2408354848"/>
                  </a:ext>
                </a:extLst>
              </a:tr>
              <a:tr h="291998">
                <a:tc>
                  <a:txBody>
                    <a:bodyPr/>
                    <a:lstStyle/>
                    <a:p>
                      <a:pPr indent="-12700" algn="l" hangingPunct="0">
                        <a:lnSpc>
                          <a:spcPts val="1200"/>
                        </a:lnSpc>
                      </a:pPr>
                      <a:r>
                        <a:rPr lang="en-US" sz="1000">
                          <a:effectLst/>
                        </a:rPr>
                        <a:t>Lars</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0.000439537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1.5778</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0.01</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3590781716"/>
                  </a:ext>
                </a:extLst>
              </a:tr>
              <a:tr h="291998">
                <a:tc>
                  <a:txBody>
                    <a:bodyPr/>
                    <a:lstStyle/>
                    <a:p>
                      <a:pPr indent="-12700" algn="l" hangingPunct="0">
                        <a:lnSpc>
                          <a:spcPts val="1200"/>
                        </a:lnSpc>
                      </a:pPr>
                      <a:r>
                        <a:rPr lang="en-US" sz="1000" dirty="0">
                          <a:effectLst/>
                        </a:rPr>
                        <a:t>LarsCV</a:t>
                      </a:r>
                      <a:endParaRPr lang="en-IN" sz="1000" dirty="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0.000439537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1.5778</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0.07</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1115006089"/>
                  </a:ext>
                </a:extLst>
              </a:tr>
              <a:tr h="291998">
                <a:tc>
                  <a:txBody>
                    <a:bodyPr/>
                    <a:lstStyle/>
                    <a:p>
                      <a:pPr indent="-12700" algn="l" hangingPunct="0">
                        <a:lnSpc>
                          <a:spcPts val="1200"/>
                        </a:lnSpc>
                      </a:pPr>
                      <a:r>
                        <a:rPr lang="en-US" sz="1000">
                          <a:effectLst/>
                        </a:rPr>
                        <a:t>Lasso</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0.56</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dirty="0">
                          <a:effectLst/>
                        </a:rPr>
                        <a:t>0.00044339</a:t>
                      </a:r>
                      <a:endParaRPr lang="en-IN" sz="1000" dirty="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1.5937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0.56</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0.01</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2640428292"/>
                  </a:ext>
                </a:extLst>
              </a:tr>
              <a:tr h="291998">
                <a:tc>
                  <a:txBody>
                    <a:bodyPr/>
                    <a:lstStyle/>
                    <a:p>
                      <a:pPr indent="-12700" algn="l" hangingPunct="0">
                        <a:lnSpc>
                          <a:spcPts val="1200"/>
                        </a:lnSpc>
                      </a:pPr>
                      <a:r>
                        <a:rPr lang="en-US" sz="1000" dirty="0">
                          <a:effectLst/>
                        </a:rPr>
                        <a:t>LAssoLarsCV</a:t>
                      </a:r>
                      <a:endParaRPr lang="en-IN" sz="1000" dirty="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0.000439537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1.5778</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0.05</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2815304836"/>
                  </a:ext>
                </a:extLst>
              </a:tr>
              <a:tr h="291998">
                <a:tc>
                  <a:txBody>
                    <a:bodyPr/>
                    <a:lstStyle/>
                    <a:p>
                      <a:pPr indent="-12700" algn="l" hangingPunct="0">
                        <a:lnSpc>
                          <a:spcPts val="1200"/>
                        </a:lnSpc>
                      </a:pPr>
                      <a:r>
                        <a:rPr lang="en-US" sz="1000">
                          <a:effectLst/>
                        </a:rPr>
                        <a:t>Bayesian</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0.000439536</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1.5778</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0.02</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3949679269"/>
                  </a:ext>
                </a:extLst>
              </a:tr>
              <a:tr h="291998">
                <a:tc>
                  <a:txBody>
                    <a:bodyPr/>
                    <a:lstStyle/>
                    <a:p>
                      <a:pPr indent="-12700" algn="l" hangingPunct="0">
                        <a:lnSpc>
                          <a:spcPts val="1200"/>
                        </a:lnSpc>
                      </a:pPr>
                      <a:r>
                        <a:rPr lang="en-US" sz="1000">
                          <a:effectLst/>
                        </a:rPr>
                        <a:t>ARD</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0.000439555</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1.5780</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0.03</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3630792540"/>
                  </a:ext>
                </a:extLst>
              </a:tr>
              <a:tr h="291998">
                <a:tc>
                  <a:txBody>
                    <a:bodyPr/>
                    <a:lstStyle/>
                    <a:p>
                      <a:pPr indent="-12700" algn="l" hangingPunct="0">
                        <a:lnSpc>
                          <a:spcPts val="1200"/>
                        </a:lnSpc>
                      </a:pPr>
                      <a:r>
                        <a:rPr lang="en-US" sz="1000">
                          <a:effectLst/>
                        </a:rPr>
                        <a:t>DecisionTree</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0.52</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0.000488893</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1.0998</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0.52</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0.16</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3189621226"/>
                  </a:ext>
                </a:extLst>
              </a:tr>
              <a:tr h="291998">
                <a:tc>
                  <a:txBody>
                    <a:bodyPr/>
                    <a:lstStyle/>
                    <a:p>
                      <a:pPr indent="-12700" algn="l" hangingPunct="0">
                        <a:lnSpc>
                          <a:spcPts val="1200"/>
                        </a:lnSpc>
                      </a:pPr>
                      <a:r>
                        <a:rPr lang="en-US" sz="1000">
                          <a:effectLst/>
                        </a:rPr>
                        <a:t>ExtraTree</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0.49</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0.000512972</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1.1300</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0.79</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0.05</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3511395332"/>
                  </a:ext>
                </a:extLst>
              </a:tr>
              <a:tr h="291998">
                <a:tc>
                  <a:txBody>
                    <a:bodyPr/>
                    <a:lstStyle/>
                    <a:p>
                      <a:pPr indent="-12700" algn="l" hangingPunct="0">
                        <a:lnSpc>
                          <a:spcPts val="1200"/>
                        </a:lnSpc>
                      </a:pPr>
                      <a:r>
                        <a:rPr lang="en-US" sz="1000">
                          <a:effectLst/>
                        </a:rPr>
                        <a:t>AdaBoost</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0.59</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0.000451648</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1.6225</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0.55</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0.49</a:t>
                      </a:r>
                      <a:endParaRPr lang="en-IN" sz="100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1431906971"/>
                  </a:ext>
                </a:extLst>
              </a:tr>
              <a:tr h="291998">
                <a:tc>
                  <a:txBody>
                    <a:bodyPr/>
                    <a:lstStyle/>
                    <a:p>
                      <a:pPr indent="-12700" algn="l" hangingPunct="0">
                        <a:lnSpc>
                          <a:spcPts val="1200"/>
                        </a:lnSpc>
                      </a:pPr>
                      <a:r>
                        <a:rPr lang="en-US" sz="1000">
                          <a:effectLst/>
                        </a:rPr>
                        <a:t>Gradient Boost</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0.69</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0.000316029</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1.0973</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0.96</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dirty="0">
                          <a:effectLst/>
                        </a:rPr>
                        <a:t>1.84</a:t>
                      </a:r>
                      <a:endParaRPr lang="en-IN" sz="1000" dirty="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2947289388"/>
                  </a:ext>
                </a:extLst>
              </a:tr>
              <a:tr h="291998">
                <a:tc>
                  <a:txBody>
                    <a:bodyPr/>
                    <a:lstStyle/>
                    <a:p>
                      <a:pPr indent="-12700" algn="l" hangingPunct="0">
                        <a:lnSpc>
                          <a:spcPts val="1200"/>
                        </a:lnSpc>
                      </a:pPr>
                      <a:r>
                        <a:rPr lang="en-US" sz="1000" dirty="0">
                          <a:effectLst/>
                        </a:rPr>
                        <a:t>RandomForest</a:t>
                      </a:r>
                      <a:endParaRPr lang="en-IN" sz="1000" dirty="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0.58</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0.000427887</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2700" algn="ctr" hangingPunct="0">
                        <a:lnSpc>
                          <a:spcPts val="1200"/>
                        </a:lnSpc>
                      </a:pPr>
                      <a:r>
                        <a:rPr lang="en-US" sz="1000">
                          <a:effectLst/>
                        </a:rPr>
                        <a:t>1.3801</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a:effectLst/>
                        </a:rPr>
                        <a:t>0.88</a:t>
                      </a:r>
                      <a:endParaRPr lang="en-IN" sz="1000">
                        <a:effectLst/>
                        <a:latin typeface="Times New Roman" panose="02020603050405020304" pitchFamily="18" charset="0"/>
                        <a:ea typeface="Times New Roman" panose="02020603050405020304" pitchFamily="18" charset="0"/>
                      </a:endParaRPr>
                    </a:p>
                  </a:txBody>
                  <a:tcPr marL="65699" marR="65699" marT="0" marB="0"/>
                </a:tc>
                <a:tc>
                  <a:txBody>
                    <a:bodyPr/>
                    <a:lstStyle/>
                    <a:p>
                      <a:pPr indent="144145" algn="ctr" hangingPunct="0">
                        <a:lnSpc>
                          <a:spcPts val="1200"/>
                        </a:lnSpc>
                      </a:pPr>
                      <a:r>
                        <a:rPr lang="en-US" sz="1000" dirty="0">
                          <a:effectLst/>
                        </a:rPr>
                        <a:t>0.93</a:t>
                      </a:r>
                      <a:endParaRPr lang="en-IN" sz="1000" dirty="0">
                        <a:effectLst/>
                        <a:latin typeface="Times New Roman" panose="02020603050405020304" pitchFamily="18" charset="0"/>
                        <a:ea typeface="Times New Roman" panose="02020603050405020304" pitchFamily="18" charset="0"/>
                      </a:endParaRPr>
                    </a:p>
                  </a:txBody>
                  <a:tcPr marL="65699" marR="65699" marT="0" marB="0"/>
                </a:tc>
                <a:extLst>
                  <a:ext uri="{0D108BD9-81ED-4DB2-BD59-A6C34878D82A}">
                    <a16:rowId xmlns:a16="http://schemas.microsoft.com/office/drawing/2014/main" val="826427065"/>
                  </a:ext>
                </a:extLst>
              </a:tr>
            </a:tbl>
          </a:graphicData>
        </a:graphic>
      </p:graphicFrame>
      <p:sp>
        <p:nvSpPr>
          <p:cNvPr id="10" name="TextBox 9">
            <a:extLst>
              <a:ext uri="{FF2B5EF4-FFF2-40B4-BE49-F238E27FC236}">
                <a16:creationId xmlns:a16="http://schemas.microsoft.com/office/drawing/2014/main" id="{394E982F-5B41-49A4-BAF8-DA65DC9EF163}"/>
              </a:ext>
            </a:extLst>
          </p:cNvPr>
          <p:cNvSpPr txBox="1"/>
          <p:nvPr/>
        </p:nvSpPr>
        <p:spPr>
          <a:xfrm>
            <a:off x="1524000" y="5691984"/>
            <a:ext cx="5886400" cy="369332"/>
          </a:xfrm>
          <a:prstGeom prst="rect">
            <a:avLst/>
          </a:prstGeom>
          <a:noFill/>
        </p:spPr>
        <p:txBody>
          <a:bodyPr wrap="square">
            <a:spAutoFit/>
          </a:bodyPr>
          <a:lstStyle/>
          <a:p>
            <a:r>
              <a:rPr kumimoji="0" lang="en-US" altLang="en-US" sz="1800"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Regressor performance of the raw dataset before scaling</a:t>
            </a:r>
            <a:endParaRPr lang="en-IN" dirty="0"/>
          </a:p>
        </p:txBody>
      </p:sp>
    </p:spTree>
    <p:extLst>
      <p:ext uri="{BB962C8B-B14F-4D97-AF65-F5344CB8AC3E}">
        <p14:creationId xmlns:p14="http://schemas.microsoft.com/office/powerpoint/2010/main" val="3904926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26593"/>
            <a:ext cx="8229600" cy="1039091"/>
          </a:xfrm>
        </p:spPr>
        <p:txBody>
          <a:bodyPr/>
          <a:lstStyle/>
          <a:p>
            <a:pPr algn="l"/>
            <a:r>
              <a:rPr lang="en-IN" sz="2400" b="1" dirty="0">
                <a:latin typeface="Times New Roman" pitchFamily="18" charset="0"/>
                <a:cs typeface="Times New Roman" pitchFamily="18" charset="0"/>
              </a:rPr>
              <a:t>ABSTRACT</a:t>
            </a:r>
            <a:endParaRPr lang="en-IN" b="1"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92500"/>
          </a:bodyPr>
          <a:lstStyle/>
          <a:p>
            <a:pPr marL="0" indent="0" algn="just">
              <a:buNone/>
            </a:pPr>
            <a:r>
              <a:rPr lang="en-US" sz="1800" dirty="0">
                <a:latin typeface="Times New Roman" panose="02020603050405020304" pitchFamily="18" charset="0"/>
                <a:cs typeface="Times New Roman" panose="02020603050405020304" pitchFamily="18" charset="0"/>
              </a:rPr>
              <a:t>Worldwide solar radiation is a basic parameter for the plan and operation frameworks. Long-standing records of worldwide solar radiation data are not accessible in many places because of the cost and maintenance of the measuring instruments. Sun based radiation expectation contains a incredible significance in power generation from sun based energy and makes a difference to measure photovoltaic control frameworks. With this context, we have utilized solar radiation dataset extracted from UCI Machine Learning. The forecasting of solar radiation are attained in four ways. Firstly, the data set is analyzed and preprocessed with Feature Scaling and missing values. Secondly, the correlation of the features is done and the relation of each features are visualized. Thirdly, the raw solar radiation data set is fitted to all the regressors and the implementation is furnished before and after scaling. Fourth, the raw data set is subjected to multilayer perceptron with various activation layers like identity, logistic, tanh and relu layers. The performance is analyzed with EVS, MAE, MSE, RScore and run time of the neural network layer. The execution is done using python language under Spyder platform with Anaconda Navigator. Experimental results shows that the Gradient boost regressor have the RScore of 0.98 before and after feature scaling. The MLP regressor with TANH activation layer is tends to retain 0.89 Rscore before and after feature scaling., and furthermore checks the credibility of the site distributing the news.</a:t>
            </a:r>
            <a:endParaRPr lang="en-IN" dirty="0">
              <a:latin typeface="Times New Roman" panose="02020603050405020304" pitchFamily="18" charset="0"/>
              <a:cs typeface="Times New Roman" pitchFamily="18" charset="0"/>
            </a:endParaRPr>
          </a:p>
        </p:txBody>
      </p:sp>
      <p:sp>
        <p:nvSpPr>
          <p:cNvPr id="4" name="Footer Placeholder 3"/>
          <p:cNvSpPr>
            <a:spLocks noGrp="1"/>
          </p:cNvSpPr>
          <p:nvPr>
            <p:ph type="ftr" sz="quarter" idx="11"/>
          </p:nvPr>
        </p:nvSpPr>
        <p:spPr>
          <a:xfrm>
            <a:off x="3124200" y="6356350"/>
            <a:ext cx="4688160" cy="365125"/>
          </a:xfrm>
        </p:spPr>
        <p:txBody>
          <a:bodyPr/>
          <a:lstStyle/>
          <a:p>
            <a:r>
              <a:rPr lang="en-IN" dirty="0"/>
              <a:t>BATCH NO: 7   DEPARTMENT OF COMPUTER SCIENCE &amp; ENGINEERING</a:t>
            </a:r>
          </a:p>
        </p:txBody>
      </p:sp>
      <p:sp>
        <p:nvSpPr>
          <p:cNvPr id="5" name="Slide Number Placeholder 4"/>
          <p:cNvSpPr>
            <a:spLocks noGrp="1"/>
          </p:cNvSpPr>
          <p:nvPr>
            <p:ph type="sldNum" sz="quarter" idx="12"/>
          </p:nvPr>
        </p:nvSpPr>
        <p:spPr/>
        <p:txBody>
          <a:bodyPr/>
          <a:lstStyle/>
          <a:p>
            <a:fld id="{FA00FD27-8DB0-4CB2-BD37-BEA95C6A1008}" type="slidenum">
              <a:rPr lang="en-IN" smtClean="0"/>
              <a:t>3</a:t>
            </a:fld>
            <a:endParaRPr lang="en-IN"/>
          </a:p>
        </p:txBody>
      </p:sp>
      <p:sp>
        <p:nvSpPr>
          <p:cNvPr id="6" name="Date Placeholder 5">
            <a:extLst>
              <a:ext uri="{FF2B5EF4-FFF2-40B4-BE49-F238E27FC236}">
                <a16:creationId xmlns:a16="http://schemas.microsoft.com/office/drawing/2014/main" id="{EB54FE56-E558-4C14-AA6C-7A5B80E16273}"/>
              </a:ext>
            </a:extLst>
          </p:cNvPr>
          <p:cNvSpPr>
            <a:spLocks noGrp="1"/>
          </p:cNvSpPr>
          <p:nvPr>
            <p:ph type="dt" sz="half" idx="10"/>
          </p:nvPr>
        </p:nvSpPr>
        <p:spPr/>
        <p:txBody>
          <a:bodyPr/>
          <a:lstStyle/>
          <a:p>
            <a:fld id="{F67C4A23-F315-480F-A7E6-102C8FC63FC2}" type="datetime1">
              <a:rPr lang="en-IN" smtClean="0"/>
              <a:t>17-01-2022</a:t>
            </a:fld>
            <a:endParaRPr lang="en-IN"/>
          </a:p>
        </p:txBody>
      </p:sp>
    </p:spTree>
    <p:extLst>
      <p:ext uri="{BB962C8B-B14F-4D97-AF65-F5344CB8AC3E}">
        <p14:creationId xmlns:p14="http://schemas.microsoft.com/office/powerpoint/2010/main" val="14208001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3332D3A1-0E5E-472D-B745-2C025C47276F}"/>
              </a:ext>
            </a:extLst>
          </p:cNvPr>
          <p:cNvSpPr>
            <a:spLocks noGrp="1"/>
          </p:cNvSpPr>
          <p:nvPr>
            <p:ph type="dt" sz="half" idx="10"/>
          </p:nvPr>
        </p:nvSpPr>
        <p:spPr/>
        <p:txBody>
          <a:bodyPr/>
          <a:lstStyle/>
          <a:p>
            <a:fld id="{6286AE29-924F-4C57-A4A1-9F11EA454B38}" type="datetime1">
              <a:rPr lang="en-IN" smtClean="0"/>
              <a:t>17-01-2022</a:t>
            </a:fld>
            <a:endParaRPr lang="en-IN"/>
          </a:p>
        </p:txBody>
      </p:sp>
      <p:sp>
        <p:nvSpPr>
          <p:cNvPr id="6" name="Footer Placeholder 5">
            <a:extLst>
              <a:ext uri="{FF2B5EF4-FFF2-40B4-BE49-F238E27FC236}">
                <a16:creationId xmlns:a16="http://schemas.microsoft.com/office/drawing/2014/main" id="{6D564E81-98F8-4D91-BE4F-6D43351F06EF}"/>
              </a:ext>
            </a:extLst>
          </p:cNvPr>
          <p:cNvSpPr>
            <a:spLocks noGrp="1"/>
          </p:cNvSpPr>
          <p:nvPr>
            <p:ph type="ftr" sz="quarter" idx="11"/>
          </p:nvPr>
        </p:nvSpPr>
        <p:spPr>
          <a:xfrm>
            <a:off x="3124200" y="6356350"/>
            <a:ext cx="4616152" cy="365125"/>
          </a:xfrm>
        </p:spPr>
        <p:txBody>
          <a:bodyPr/>
          <a:lstStyle/>
          <a:p>
            <a:r>
              <a:rPr lang="en-IN" dirty="0"/>
              <a:t>BATCH NO: 7   DEPARTMENT OF COMPUTER SCIENCE &amp; ENGINEERING</a:t>
            </a:r>
          </a:p>
        </p:txBody>
      </p:sp>
      <p:sp>
        <p:nvSpPr>
          <p:cNvPr id="7" name="Slide Number Placeholder 6">
            <a:extLst>
              <a:ext uri="{FF2B5EF4-FFF2-40B4-BE49-F238E27FC236}">
                <a16:creationId xmlns:a16="http://schemas.microsoft.com/office/drawing/2014/main" id="{54BDD47B-C6FF-4D24-A3D9-34B0299ACF82}"/>
              </a:ext>
            </a:extLst>
          </p:cNvPr>
          <p:cNvSpPr>
            <a:spLocks noGrp="1"/>
          </p:cNvSpPr>
          <p:nvPr>
            <p:ph type="sldNum" sz="quarter" idx="12"/>
          </p:nvPr>
        </p:nvSpPr>
        <p:spPr/>
        <p:txBody>
          <a:bodyPr/>
          <a:lstStyle/>
          <a:p>
            <a:fld id="{669AD40C-E5A7-4132-A31D-54A4D1BB6E89}" type="slidenum">
              <a:rPr lang="en-IN" smtClean="0"/>
              <a:t>30</a:t>
            </a:fld>
            <a:endParaRPr lang="en-IN"/>
          </a:p>
        </p:txBody>
      </p:sp>
      <p:graphicFrame>
        <p:nvGraphicFramePr>
          <p:cNvPr id="10" name="Table 9">
            <a:extLst>
              <a:ext uri="{FF2B5EF4-FFF2-40B4-BE49-F238E27FC236}">
                <a16:creationId xmlns:a16="http://schemas.microsoft.com/office/drawing/2014/main" id="{6898E527-AFF5-41FE-A1B4-DA884B91C98F}"/>
              </a:ext>
            </a:extLst>
          </p:cNvPr>
          <p:cNvGraphicFramePr>
            <a:graphicFrameLocks noGrp="1"/>
          </p:cNvGraphicFramePr>
          <p:nvPr>
            <p:extLst>
              <p:ext uri="{D42A27DB-BD31-4B8C-83A1-F6EECF244321}">
                <p14:modId xmlns:p14="http://schemas.microsoft.com/office/powerpoint/2010/main" val="2587946168"/>
              </p:ext>
            </p:extLst>
          </p:nvPr>
        </p:nvGraphicFramePr>
        <p:xfrm>
          <a:off x="1415480" y="1158647"/>
          <a:ext cx="5544615" cy="4399012"/>
        </p:xfrm>
        <a:graphic>
          <a:graphicData uri="http://schemas.openxmlformats.org/drawingml/2006/table">
            <a:tbl>
              <a:tblPr firstRow="1" firstCol="1" bandRow="1">
                <a:tableStyleId>{93296810-A885-4BE3-A3E7-6D5BEEA58F35}</a:tableStyleId>
              </a:tblPr>
              <a:tblGrid>
                <a:gridCol w="1151784">
                  <a:extLst>
                    <a:ext uri="{9D8B030D-6E8A-4147-A177-3AD203B41FA5}">
                      <a16:colId xmlns:a16="http://schemas.microsoft.com/office/drawing/2014/main" val="2052759965"/>
                    </a:ext>
                  </a:extLst>
                </a:gridCol>
                <a:gridCol w="722373">
                  <a:extLst>
                    <a:ext uri="{9D8B030D-6E8A-4147-A177-3AD203B41FA5}">
                      <a16:colId xmlns:a16="http://schemas.microsoft.com/office/drawing/2014/main" val="29935044"/>
                    </a:ext>
                  </a:extLst>
                </a:gridCol>
                <a:gridCol w="1011322">
                  <a:extLst>
                    <a:ext uri="{9D8B030D-6E8A-4147-A177-3AD203B41FA5}">
                      <a16:colId xmlns:a16="http://schemas.microsoft.com/office/drawing/2014/main" val="87064227"/>
                    </a:ext>
                  </a:extLst>
                </a:gridCol>
                <a:gridCol w="843572">
                  <a:extLst>
                    <a:ext uri="{9D8B030D-6E8A-4147-A177-3AD203B41FA5}">
                      <a16:colId xmlns:a16="http://schemas.microsoft.com/office/drawing/2014/main" val="2396383501"/>
                    </a:ext>
                  </a:extLst>
                </a:gridCol>
                <a:gridCol w="854808">
                  <a:extLst>
                    <a:ext uri="{9D8B030D-6E8A-4147-A177-3AD203B41FA5}">
                      <a16:colId xmlns:a16="http://schemas.microsoft.com/office/drawing/2014/main" val="1942120615"/>
                    </a:ext>
                  </a:extLst>
                </a:gridCol>
                <a:gridCol w="960756">
                  <a:extLst>
                    <a:ext uri="{9D8B030D-6E8A-4147-A177-3AD203B41FA5}">
                      <a16:colId xmlns:a16="http://schemas.microsoft.com/office/drawing/2014/main" val="3736903787"/>
                    </a:ext>
                  </a:extLst>
                </a:gridCol>
              </a:tblGrid>
              <a:tr h="426633">
                <a:tc>
                  <a:txBody>
                    <a:bodyPr/>
                    <a:lstStyle/>
                    <a:p>
                      <a:pPr indent="-12700" algn="ctr" hangingPunct="0">
                        <a:lnSpc>
                          <a:spcPts val="1200"/>
                        </a:lnSpc>
                      </a:pPr>
                      <a:r>
                        <a:rPr lang="en-GB" sz="1000" dirty="0">
                          <a:effectLst/>
                        </a:rPr>
                        <a:t>Regressor</a:t>
                      </a:r>
                      <a:endParaRPr lang="en-IN" sz="1000" dirty="0">
                        <a:effectLst/>
                        <a:latin typeface="Times New Roman" panose="02020603050405020304" pitchFamily="18" charset="0"/>
                        <a:ea typeface="Times New Roman" panose="02020603050405020304" pitchFamily="18" charset="0"/>
                      </a:endParaRPr>
                    </a:p>
                  </a:txBody>
                  <a:tcPr marL="67889" marR="67889" marT="0" marB="0" anchor="ctr"/>
                </a:tc>
                <a:tc>
                  <a:txBody>
                    <a:bodyPr/>
                    <a:lstStyle/>
                    <a:p>
                      <a:pPr indent="144145" algn="ctr" hangingPunct="0">
                        <a:lnSpc>
                          <a:spcPts val="1200"/>
                        </a:lnSpc>
                      </a:pPr>
                      <a:r>
                        <a:rPr lang="en-GB" sz="1000" dirty="0">
                          <a:effectLst/>
                        </a:rPr>
                        <a:t>EVS</a:t>
                      </a:r>
                      <a:endParaRPr lang="en-IN" sz="1000" dirty="0">
                        <a:effectLst/>
                        <a:latin typeface="Times New Roman" panose="02020603050405020304" pitchFamily="18" charset="0"/>
                        <a:ea typeface="Times New Roman" panose="02020603050405020304" pitchFamily="18" charset="0"/>
                      </a:endParaRPr>
                    </a:p>
                  </a:txBody>
                  <a:tcPr marL="67889" marR="67889" marT="0" marB="0" anchor="ctr"/>
                </a:tc>
                <a:tc>
                  <a:txBody>
                    <a:bodyPr/>
                    <a:lstStyle/>
                    <a:p>
                      <a:pPr indent="-12700" algn="ctr" hangingPunct="0">
                        <a:lnSpc>
                          <a:spcPts val="1200"/>
                        </a:lnSpc>
                      </a:pPr>
                      <a:r>
                        <a:rPr lang="en-GB" sz="1000">
                          <a:effectLst/>
                        </a:rPr>
                        <a:t>MSE</a:t>
                      </a:r>
                      <a:endParaRPr lang="en-IN" sz="1000">
                        <a:effectLst/>
                        <a:latin typeface="Times New Roman" panose="02020603050405020304" pitchFamily="18" charset="0"/>
                        <a:ea typeface="Times New Roman" panose="02020603050405020304" pitchFamily="18" charset="0"/>
                      </a:endParaRPr>
                    </a:p>
                  </a:txBody>
                  <a:tcPr marL="67889" marR="67889" marT="0" marB="0" anchor="ctr"/>
                </a:tc>
                <a:tc>
                  <a:txBody>
                    <a:bodyPr/>
                    <a:lstStyle/>
                    <a:p>
                      <a:pPr indent="-12700" algn="ctr" hangingPunct="0">
                        <a:lnSpc>
                          <a:spcPts val="1200"/>
                        </a:lnSpc>
                      </a:pPr>
                      <a:endParaRPr lang="en-GB" sz="1000" dirty="0">
                        <a:effectLst/>
                      </a:endParaRPr>
                    </a:p>
                    <a:p>
                      <a:pPr indent="-12700" algn="ctr" hangingPunct="0">
                        <a:lnSpc>
                          <a:spcPts val="1200"/>
                        </a:lnSpc>
                      </a:pPr>
                      <a:r>
                        <a:rPr lang="en-GB" sz="1000" dirty="0">
                          <a:effectLst/>
                        </a:rPr>
                        <a:t>MAE</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endParaRPr lang="en-GB" sz="1000" dirty="0">
                        <a:effectLst/>
                      </a:endParaRPr>
                    </a:p>
                    <a:p>
                      <a:pPr indent="-12700" algn="ctr" hangingPunct="0">
                        <a:lnSpc>
                          <a:spcPts val="1200"/>
                        </a:lnSpc>
                      </a:pPr>
                      <a:r>
                        <a:rPr lang="en-GB" sz="1000" dirty="0">
                          <a:effectLst/>
                        </a:rPr>
                        <a:t>RScore</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GB" sz="1000" dirty="0">
                          <a:effectLst/>
                        </a:rPr>
                        <a:t>Running Time (</a:t>
                      </a:r>
                      <a:r>
                        <a:rPr lang="en-GB" sz="1000" dirty="0" err="1">
                          <a:effectLst/>
                        </a:rPr>
                        <a:t>ms</a:t>
                      </a:r>
                      <a:r>
                        <a:rPr lang="en-GB" sz="1000" dirty="0">
                          <a:effectLst/>
                        </a:rPr>
                        <a:t>)</a:t>
                      </a:r>
                    </a:p>
                    <a:p>
                      <a:pPr indent="144145" algn="ctr" hangingPunct="0">
                        <a:lnSpc>
                          <a:spcPts val="1200"/>
                        </a:lnSpc>
                      </a:pPr>
                      <a:endParaRPr lang="en-IN" sz="1000" dirty="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1286356288"/>
                  </a:ext>
                </a:extLst>
              </a:tr>
              <a:tr h="281558">
                <a:tc>
                  <a:txBody>
                    <a:bodyPr/>
                    <a:lstStyle/>
                    <a:p>
                      <a:pPr indent="-12700" algn="l" hangingPunct="0">
                        <a:lnSpc>
                          <a:spcPts val="1200"/>
                        </a:lnSpc>
                      </a:pPr>
                      <a:r>
                        <a:rPr lang="en-US" sz="1000" dirty="0">
                          <a:effectLst/>
                        </a:rPr>
                        <a:t>Linear</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dirty="0">
                          <a:effectLst/>
                        </a:rPr>
                        <a:t>0.57</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dirty="0">
                          <a:effectLst/>
                        </a:rPr>
                        <a:t>0.000439537</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1.5778</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0.01</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3588417576"/>
                  </a:ext>
                </a:extLst>
              </a:tr>
              <a:tr h="281558">
                <a:tc>
                  <a:txBody>
                    <a:bodyPr/>
                    <a:lstStyle/>
                    <a:p>
                      <a:pPr indent="-12700" algn="l" hangingPunct="0">
                        <a:lnSpc>
                          <a:spcPts val="1200"/>
                        </a:lnSpc>
                      </a:pPr>
                      <a:r>
                        <a:rPr lang="en-US" sz="1000" dirty="0">
                          <a:effectLst/>
                        </a:rPr>
                        <a:t>Ridge</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0.000439537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1.5777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0.01</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4170589032"/>
                  </a:ext>
                </a:extLst>
              </a:tr>
              <a:tr h="281558">
                <a:tc>
                  <a:txBody>
                    <a:bodyPr/>
                    <a:lstStyle/>
                    <a:p>
                      <a:pPr indent="-12700" algn="l" hangingPunct="0">
                        <a:lnSpc>
                          <a:spcPts val="1200"/>
                        </a:lnSpc>
                      </a:pPr>
                      <a:r>
                        <a:rPr lang="en-US" sz="1000" dirty="0">
                          <a:effectLst/>
                        </a:rPr>
                        <a:t>ElasticNet </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0.50</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0.000508116</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1.7213</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0.50</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0.00</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383183687"/>
                  </a:ext>
                </a:extLst>
              </a:tr>
              <a:tr h="281558">
                <a:tc>
                  <a:txBody>
                    <a:bodyPr/>
                    <a:lstStyle/>
                    <a:p>
                      <a:pPr indent="-12700" algn="l" hangingPunct="0">
                        <a:lnSpc>
                          <a:spcPts val="1200"/>
                        </a:lnSpc>
                      </a:pPr>
                      <a:r>
                        <a:rPr lang="en-US" sz="1000" dirty="0">
                          <a:effectLst/>
                        </a:rPr>
                        <a:t>Lars</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dirty="0">
                          <a:effectLst/>
                        </a:rPr>
                        <a:t>0.57</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dirty="0">
                          <a:solidFill>
                            <a:sysClr val="windowText" lastClr="000000"/>
                          </a:solidFill>
                          <a:effectLst/>
                        </a:rPr>
                        <a:t>0.000439537</a:t>
                      </a:r>
                      <a:endParaRPr lang="en-IN" sz="1000" dirty="0">
                        <a:solidFill>
                          <a:sysClr val="windowText" lastClr="000000"/>
                        </a:solidFill>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1.5778</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0.00</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1173516212"/>
                  </a:ext>
                </a:extLst>
              </a:tr>
              <a:tr h="281558">
                <a:tc>
                  <a:txBody>
                    <a:bodyPr/>
                    <a:lstStyle/>
                    <a:p>
                      <a:pPr indent="-12700" algn="l" hangingPunct="0">
                        <a:lnSpc>
                          <a:spcPts val="1200"/>
                        </a:lnSpc>
                      </a:pPr>
                      <a:r>
                        <a:rPr lang="en-US" sz="1000" dirty="0">
                          <a:effectLst/>
                        </a:rPr>
                        <a:t>LarsCV</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dirty="0">
                          <a:effectLst/>
                        </a:rPr>
                        <a:t>0.57</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0.000439537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1.5778</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0.04</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1121904808"/>
                  </a:ext>
                </a:extLst>
              </a:tr>
              <a:tr h="281558">
                <a:tc>
                  <a:txBody>
                    <a:bodyPr/>
                    <a:lstStyle/>
                    <a:p>
                      <a:pPr indent="-12700" algn="l" hangingPunct="0">
                        <a:lnSpc>
                          <a:spcPts val="1200"/>
                        </a:lnSpc>
                      </a:pPr>
                      <a:r>
                        <a:rPr lang="en-US" sz="1000">
                          <a:effectLst/>
                        </a:rPr>
                        <a:t>Lasso</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dirty="0">
                          <a:effectLst/>
                        </a:rPr>
                        <a:t>0.57</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0.000439636</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1.5786</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0.00</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2787309318"/>
                  </a:ext>
                </a:extLst>
              </a:tr>
              <a:tr h="281558">
                <a:tc>
                  <a:txBody>
                    <a:bodyPr/>
                    <a:lstStyle/>
                    <a:p>
                      <a:pPr indent="-12700" algn="l" hangingPunct="0">
                        <a:lnSpc>
                          <a:spcPts val="1200"/>
                        </a:lnSpc>
                      </a:pPr>
                      <a:r>
                        <a:rPr lang="en-US" sz="1000" dirty="0">
                          <a:effectLst/>
                        </a:rPr>
                        <a:t>LAssoLarsCV</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dirty="0">
                          <a:effectLst/>
                        </a:rPr>
                        <a:t>0.57</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0.000439537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1.5778</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0.05</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1656996894"/>
                  </a:ext>
                </a:extLst>
              </a:tr>
              <a:tr h="281558">
                <a:tc>
                  <a:txBody>
                    <a:bodyPr/>
                    <a:lstStyle/>
                    <a:p>
                      <a:pPr indent="-12700" algn="l" hangingPunct="0">
                        <a:lnSpc>
                          <a:spcPts val="1200"/>
                        </a:lnSpc>
                      </a:pPr>
                      <a:r>
                        <a:rPr lang="en-US" sz="1000">
                          <a:effectLst/>
                        </a:rPr>
                        <a:t>Bayesian</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dirty="0">
                          <a:effectLst/>
                        </a:rPr>
                        <a:t>0.000439537</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1.5777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0.01</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3472232304"/>
                  </a:ext>
                </a:extLst>
              </a:tr>
              <a:tr h="281558">
                <a:tc>
                  <a:txBody>
                    <a:bodyPr/>
                    <a:lstStyle/>
                    <a:p>
                      <a:pPr indent="-12700" algn="l" hangingPunct="0">
                        <a:lnSpc>
                          <a:spcPts val="1200"/>
                        </a:lnSpc>
                      </a:pPr>
                      <a:r>
                        <a:rPr lang="en-US" sz="1000">
                          <a:effectLst/>
                        </a:rPr>
                        <a:t>ARD</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dirty="0">
                          <a:effectLst/>
                        </a:rPr>
                        <a:t>0.000439555</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1.5780</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0.57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0.01</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3988529964"/>
                  </a:ext>
                </a:extLst>
              </a:tr>
              <a:tr h="281558">
                <a:tc>
                  <a:txBody>
                    <a:bodyPr/>
                    <a:lstStyle/>
                    <a:p>
                      <a:pPr indent="-12700" algn="l" hangingPunct="0">
                        <a:lnSpc>
                          <a:spcPts val="1200"/>
                        </a:lnSpc>
                      </a:pPr>
                      <a:r>
                        <a:rPr lang="en-US" sz="1000">
                          <a:effectLst/>
                        </a:rPr>
                        <a:t>DecisionTree</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0.51</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dirty="0">
                          <a:effectLst/>
                        </a:rPr>
                        <a:t>0.000492491</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1.1065</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0.51</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0.16</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1299840385"/>
                  </a:ext>
                </a:extLst>
              </a:tr>
              <a:tr h="281558">
                <a:tc>
                  <a:txBody>
                    <a:bodyPr/>
                    <a:lstStyle/>
                    <a:p>
                      <a:pPr indent="-12700" algn="l" hangingPunct="0">
                        <a:lnSpc>
                          <a:spcPts val="1200"/>
                        </a:lnSpc>
                      </a:pPr>
                      <a:r>
                        <a:rPr lang="en-US" sz="1000">
                          <a:effectLst/>
                        </a:rPr>
                        <a:t>ExtraTree</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0.49</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dirty="0">
                          <a:effectLst/>
                        </a:rPr>
                        <a:t>0.000512972</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dirty="0">
                          <a:effectLst/>
                        </a:rPr>
                        <a:t>1.1300</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0.76</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0.05</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1094122114"/>
                  </a:ext>
                </a:extLst>
              </a:tr>
              <a:tr h="281558">
                <a:tc>
                  <a:txBody>
                    <a:bodyPr/>
                    <a:lstStyle/>
                    <a:p>
                      <a:pPr indent="-12700" algn="l" hangingPunct="0">
                        <a:lnSpc>
                          <a:spcPts val="1200"/>
                        </a:lnSpc>
                      </a:pPr>
                      <a:r>
                        <a:rPr lang="en-US" sz="1000">
                          <a:effectLst/>
                        </a:rPr>
                        <a:t>AdaBoost</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0.58</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0.000470879</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dirty="0">
                          <a:effectLst/>
                        </a:rPr>
                        <a:t>1.6892</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dirty="0">
                          <a:effectLst/>
                        </a:rPr>
                        <a:t>0.53</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0.44</a:t>
                      </a:r>
                      <a:endParaRPr lang="en-IN" sz="100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2871978044"/>
                  </a:ext>
                </a:extLst>
              </a:tr>
              <a:tr h="281558">
                <a:tc>
                  <a:txBody>
                    <a:bodyPr/>
                    <a:lstStyle/>
                    <a:p>
                      <a:pPr indent="-12700" algn="l" hangingPunct="0">
                        <a:lnSpc>
                          <a:spcPts val="1200"/>
                        </a:lnSpc>
                      </a:pPr>
                      <a:r>
                        <a:rPr lang="en-US" sz="1000">
                          <a:effectLst/>
                        </a:rPr>
                        <a:t>Gradient Boost</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0.69</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0.000316029</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1.0973</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dirty="0">
                          <a:effectLst/>
                        </a:rPr>
                        <a:t>0.97</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dirty="0">
                          <a:effectLst/>
                        </a:rPr>
                        <a:t>1.85</a:t>
                      </a:r>
                      <a:endParaRPr lang="en-IN" sz="1000" dirty="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3640569316"/>
                  </a:ext>
                </a:extLst>
              </a:tr>
              <a:tr h="281558">
                <a:tc>
                  <a:txBody>
                    <a:bodyPr/>
                    <a:lstStyle/>
                    <a:p>
                      <a:pPr indent="-12700" algn="l" hangingPunct="0">
                        <a:lnSpc>
                          <a:spcPts val="1200"/>
                        </a:lnSpc>
                      </a:pPr>
                      <a:r>
                        <a:rPr lang="en-US" sz="1000" dirty="0">
                          <a:effectLst/>
                        </a:rPr>
                        <a:t>RandomForest</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a:effectLst/>
                        </a:rPr>
                        <a:t>0.58</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0.000427887</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a:effectLst/>
                        </a:rPr>
                        <a:t>1.3801</a:t>
                      </a:r>
                      <a:endParaRPr lang="en-IN" sz="100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2700" algn="ctr" hangingPunct="0">
                        <a:lnSpc>
                          <a:spcPts val="1200"/>
                        </a:lnSpc>
                      </a:pPr>
                      <a:r>
                        <a:rPr lang="en-US" sz="1000" dirty="0">
                          <a:effectLst/>
                        </a:rPr>
                        <a:t>0.88</a:t>
                      </a:r>
                      <a:endParaRPr lang="en-IN" sz="1000" dirty="0">
                        <a:effectLst/>
                        <a:latin typeface="Times New Roman" panose="02020603050405020304" pitchFamily="18" charset="0"/>
                        <a:ea typeface="Times New Roman" panose="02020603050405020304" pitchFamily="18" charset="0"/>
                      </a:endParaRPr>
                    </a:p>
                  </a:txBody>
                  <a:tcPr marL="67889" marR="67889" marT="0" marB="0"/>
                </a:tc>
                <a:tc>
                  <a:txBody>
                    <a:bodyPr/>
                    <a:lstStyle/>
                    <a:p>
                      <a:pPr indent="144145" algn="ctr" hangingPunct="0">
                        <a:lnSpc>
                          <a:spcPts val="1200"/>
                        </a:lnSpc>
                      </a:pPr>
                      <a:r>
                        <a:rPr lang="en-US" sz="1000" dirty="0">
                          <a:effectLst/>
                        </a:rPr>
                        <a:t>0.91</a:t>
                      </a:r>
                      <a:endParaRPr lang="en-IN" sz="1000" dirty="0">
                        <a:effectLst/>
                        <a:latin typeface="Times New Roman" panose="02020603050405020304" pitchFamily="18" charset="0"/>
                        <a:ea typeface="Times New Roman" panose="02020603050405020304" pitchFamily="18" charset="0"/>
                      </a:endParaRPr>
                    </a:p>
                  </a:txBody>
                  <a:tcPr marL="67889" marR="67889" marT="0" marB="0"/>
                </a:tc>
                <a:extLst>
                  <a:ext uri="{0D108BD9-81ED-4DB2-BD59-A6C34878D82A}">
                    <a16:rowId xmlns:a16="http://schemas.microsoft.com/office/drawing/2014/main" val="2115437751"/>
                  </a:ext>
                </a:extLst>
              </a:tr>
            </a:tbl>
          </a:graphicData>
        </a:graphic>
      </p:graphicFrame>
      <p:sp>
        <p:nvSpPr>
          <p:cNvPr id="12" name="TextBox 11">
            <a:extLst>
              <a:ext uri="{FF2B5EF4-FFF2-40B4-BE49-F238E27FC236}">
                <a16:creationId xmlns:a16="http://schemas.microsoft.com/office/drawing/2014/main" id="{478771B0-A332-4289-A756-FD46F5B37DE0}"/>
              </a:ext>
            </a:extLst>
          </p:cNvPr>
          <p:cNvSpPr txBox="1"/>
          <p:nvPr/>
        </p:nvSpPr>
        <p:spPr>
          <a:xfrm>
            <a:off x="1331640" y="5690488"/>
            <a:ext cx="5712296" cy="369332"/>
          </a:xfrm>
          <a:prstGeom prst="rect">
            <a:avLst/>
          </a:prstGeom>
          <a:noFill/>
        </p:spPr>
        <p:txBody>
          <a:bodyPr wrap="square">
            <a:spAutoFit/>
          </a:bodyPr>
          <a:lstStyle/>
          <a:p>
            <a:r>
              <a:rPr kumimoji="0" lang="en-US" altLang="en-US" sz="1800"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Regressor performance of the raw dataset after scaling</a:t>
            </a:r>
            <a:endParaRPr lang="en-IN" dirty="0"/>
          </a:p>
        </p:txBody>
      </p:sp>
    </p:spTree>
    <p:extLst>
      <p:ext uri="{BB962C8B-B14F-4D97-AF65-F5344CB8AC3E}">
        <p14:creationId xmlns:p14="http://schemas.microsoft.com/office/powerpoint/2010/main" val="34852642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3332D3A1-0E5E-472D-B745-2C025C47276F}"/>
              </a:ext>
            </a:extLst>
          </p:cNvPr>
          <p:cNvSpPr>
            <a:spLocks noGrp="1"/>
          </p:cNvSpPr>
          <p:nvPr>
            <p:ph type="dt" sz="half" idx="10"/>
          </p:nvPr>
        </p:nvSpPr>
        <p:spPr/>
        <p:txBody>
          <a:bodyPr/>
          <a:lstStyle/>
          <a:p>
            <a:fld id="{6286AE29-924F-4C57-A4A1-9F11EA454B38}" type="datetime1">
              <a:rPr lang="en-IN" smtClean="0"/>
              <a:t>17-01-2022</a:t>
            </a:fld>
            <a:endParaRPr lang="en-IN"/>
          </a:p>
        </p:txBody>
      </p:sp>
      <p:sp>
        <p:nvSpPr>
          <p:cNvPr id="6" name="Footer Placeholder 5">
            <a:extLst>
              <a:ext uri="{FF2B5EF4-FFF2-40B4-BE49-F238E27FC236}">
                <a16:creationId xmlns:a16="http://schemas.microsoft.com/office/drawing/2014/main" id="{6D564E81-98F8-4D91-BE4F-6D43351F06EF}"/>
              </a:ext>
            </a:extLst>
          </p:cNvPr>
          <p:cNvSpPr>
            <a:spLocks noGrp="1"/>
          </p:cNvSpPr>
          <p:nvPr>
            <p:ph type="ftr" sz="quarter" idx="11"/>
          </p:nvPr>
        </p:nvSpPr>
        <p:spPr>
          <a:xfrm>
            <a:off x="3124200" y="6356350"/>
            <a:ext cx="4616152" cy="365125"/>
          </a:xfrm>
        </p:spPr>
        <p:txBody>
          <a:bodyPr/>
          <a:lstStyle/>
          <a:p>
            <a:r>
              <a:rPr lang="en-IN" dirty="0"/>
              <a:t>BATCH NO:7     DEPARTMENT OF COMPUTER SCIENCE &amp; ENGINEERING</a:t>
            </a:r>
          </a:p>
        </p:txBody>
      </p:sp>
      <p:sp>
        <p:nvSpPr>
          <p:cNvPr id="7" name="Slide Number Placeholder 6">
            <a:extLst>
              <a:ext uri="{FF2B5EF4-FFF2-40B4-BE49-F238E27FC236}">
                <a16:creationId xmlns:a16="http://schemas.microsoft.com/office/drawing/2014/main" id="{54BDD47B-C6FF-4D24-A3D9-34B0299ACF82}"/>
              </a:ext>
            </a:extLst>
          </p:cNvPr>
          <p:cNvSpPr>
            <a:spLocks noGrp="1"/>
          </p:cNvSpPr>
          <p:nvPr>
            <p:ph type="sldNum" sz="quarter" idx="12"/>
          </p:nvPr>
        </p:nvSpPr>
        <p:spPr/>
        <p:txBody>
          <a:bodyPr/>
          <a:lstStyle/>
          <a:p>
            <a:fld id="{669AD40C-E5A7-4132-A31D-54A4D1BB6E89}" type="slidenum">
              <a:rPr lang="en-IN" smtClean="0"/>
              <a:t>31</a:t>
            </a:fld>
            <a:endParaRPr lang="en-IN"/>
          </a:p>
        </p:txBody>
      </p:sp>
      <p:graphicFrame>
        <p:nvGraphicFramePr>
          <p:cNvPr id="9" name="Table 8">
            <a:extLst>
              <a:ext uri="{FF2B5EF4-FFF2-40B4-BE49-F238E27FC236}">
                <a16:creationId xmlns:a16="http://schemas.microsoft.com/office/drawing/2014/main" id="{B7F5FCC9-C264-4664-BAF1-4899AEF4F130}"/>
              </a:ext>
            </a:extLst>
          </p:cNvPr>
          <p:cNvGraphicFramePr>
            <a:graphicFrameLocks noGrp="1"/>
          </p:cNvGraphicFramePr>
          <p:nvPr>
            <p:extLst>
              <p:ext uri="{D42A27DB-BD31-4B8C-83A1-F6EECF244321}">
                <p14:modId xmlns:p14="http://schemas.microsoft.com/office/powerpoint/2010/main" val="3014928766"/>
              </p:ext>
            </p:extLst>
          </p:nvPr>
        </p:nvGraphicFramePr>
        <p:xfrm>
          <a:off x="899592" y="1051734"/>
          <a:ext cx="6172199" cy="1620505"/>
        </p:xfrm>
        <a:graphic>
          <a:graphicData uri="http://schemas.openxmlformats.org/drawingml/2006/table">
            <a:tbl>
              <a:tblPr firstRow="1" firstCol="1" bandRow="1">
                <a:tableStyleId>{7DF18680-E054-41AD-8BC1-D1AEF772440D}</a:tableStyleId>
              </a:tblPr>
              <a:tblGrid>
                <a:gridCol w="1040910">
                  <a:extLst>
                    <a:ext uri="{9D8B030D-6E8A-4147-A177-3AD203B41FA5}">
                      <a16:colId xmlns:a16="http://schemas.microsoft.com/office/drawing/2014/main" val="1964280774"/>
                    </a:ext>
                  </a:extLst>
                </a:gridCol>
                <a:gridCol w="723723">
                  <a:extLst>
                    <a:ext uri="{9D8B030D-6E8A-4147-A177-3AD203B41FA5}">
                      <a16:colId xmlns:a16="http://schemas.microsoft.com/office/drawing/2014/main" val="3935725374"/>
                    </a:ext>
                  </a:extLst>
                </a:gridCol>
                <a:gridCol w="1206207">
                  <a:extLst>
                    <a:ext uri="{9D8B030D-6E8A-4147-A177-3AD203B41FA5}">
                      <a16:colId xmlns:a16="http://schemas.microsoft.com/office/drawing/2014/main" val="3174146829"/>
                    </a:ext>
                  </a:extLst>
                </a:gridCol>
                <a:gridCol w="830383">
                  <a:extLst>
                    <a:ext uri="{9D8B030D-6E8A-4147-A177-3AD203B41FA5}">
                      <a16:colId xmlns:a16="http://schemas.microsoft.com/office/drawing/2014/main" val="2602956539"/>
                    </a:ext>
                  </a:extLst>
                </a:gridCol>
                <a:gridCol w="804105">
                  <a:extLst>
                    <a:ext uri="{9D8B030D-6E8A-4147-A177-3AD203B41FA5}">
                      <a16:colId xmlns:a16="http://schemas.microsoft.com/office/drawing/2014/main" val="3215413771"/>
                    </a:ext>
                  </a:extLst>
                </a:gridCol>
                <a:gridCol w="1566871">
                  <a:extLst>
                    <a:ext uri="{9D8B030D-6E8A-4147-A177-3AD203B41FA5}">
                      <a16:colId xmlns:a16="http://schemas.microsoft.com/office/drawing/2014/main" val="890334794"/>
                    </a:ext>
                  </a:extLst>
                </a:gridCol>
              </a:tblGrid>
              <a:tr h="485847">
                <a:tc>
                  <a:txBody>
                    <a:bodyPr/>
                    <a:lstStyle/>
                    <a:p>
                      <a:pPr indent="-12700" algn="ctr" hangingPunct="0">
                        <a:lnSpc>
                          <a:spcPts val="1200"/>
                        </a:lnSpc>
                      </a:pPr>
                      <a:r>
                        <a:rPr lang="en-GB" sz="1000" dirty="0">
                          <a:effectLst/>
                        </a:rPr>
                        <a:t>MLP</a:t>
                      </a:r>
                      <a:endParaRPr lang="en-IN" sz="1000" dirty="0">
                        <a:effectLst/>
                      </a:endParaRPr>
                    </a:p>
                    <a:p>
                      <a:pPr indent="-12700" algn="ctr" hangingPunct="0">
                        <a:lnSpc>
                          <a:spcPts val="1200"/>
                        </a:lnSpc>
                      </a:pPr>
                      <a:r>
                        <a:rPr lang="en-GB" sz="1000" dirty="0">
                          <a:effectLst/>
                        </a:rPr>
                        <a:t>Regressor</a:t>
                      </a:r>
                      <a:endParaRPr lang="en-IN" sz="10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indent="144145" algn="just" hangingPunct="0">
                        <a:lnSpc>
                          <a:spcPts val="1200"/>
                        </a:lnSpc>
                      </a:pPr>
                      <a:r>
                        <a:rPr lang="en-GB" sz="1000" dirty="0">
                          <a:effectLst/>
                        </a:rPr>
                        <a:t>  EVS</a:t>
                      </a:r>
                      <a:endParaRPr lang="en-IN" sz="10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indent="144145" algn="l" hangingPunct="0">
                        <a:lnSpc>
                          <a:spcPts val="1200"/>
                        </a:lnSpc>
                      </a:pPr>
                      <a:r>
                        <a:rPr lang="en-GB" sz="1000" dirty="0">
                          <a:effectLst/>
                        </a:rPr>
                        <a:t>       MSE</a:t>
                      </a:r>
                      <a:endParaRPr lang="en-IN" sz="10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indent="144145" algn="just" hangingPunct="0">
                        <a:lnSpc>
                          <a:spcPts val="1200"/>
                        </a:lnSpc>
                      </a:pPr>
                      <a:endParaRPr lang="en-GB" sz="1000" dirty="0">
                        <a:effectLst/>
                      </a:endParaRPr>
                    </a:p>
                    <a:p>
                      <a:pPr indent="144145" algn="just" hangingPunct="0">
                        <a:lnSpc>
                          <a:spcPts val="1200"/>
                        </a:lnSpc>
                      </a:pPr>
                      <a:r>
                        <a:rPr lang="en-GB" sz="1000" dirty="0">
                          <a:effectLst/>
                        </a:rPr>
                        <a:t>     MAE</a:t>
                      </a:r>
                      <a:endParaRPr lang="en-IN"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endParaRPr lang="en-GB" sz="1000" dirty="0">
                        <a:effectLst/>
                      </a:endParaRPr>
                    </a:p>
                    <a:p>
                      <a:pPr indent="144145" algn="just" hangingPunct="0">
                        <a:lnSpc>
                          <a:spcPts val="1200"/>
                        </a:lnSpc>
                      </a:pPr>
                      <a:r>
                        <a:rPr lang="en-GB" sz="1000" dirty="0">
                          <a:effectLst/>
                        </a:rPr>
                        <a:t>RScore</a:t>
                      </a:r>
                      <a:endParaRPr lang="en-IN"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l" hangingPunct="0">
                        <a:lnSpc>
                          <a:spcPts val="1200"/>
                        </a:lnSpc>
                      </a:pPr>
                      <a:endParaRPr lang="en-GB" sz="1000" dirty="0">
                        <a:effectLst/>
                      </a:endParaRPr>
                    </a:p>
                    <a:p>
                      <a:pPr indent="144145" algn="l" hangingPunct="0">
                        <a:lnSpc>
                          <a:spcPts val="1200"/>
                        </a:lnSpc>
                      </a:pPr>
                      <a:r>
                        <a:rPr lang="en-GB" sz="1000" dirty="0">
                          <a:effectLst/>
                        </a:rPr>
                        <a:t>Running Time(</a:t>
                      </a:r>
                      <a:r>
                        <a:rPr lang="en-GB" sz="1000" dirty="0" err="1">
                          <a:effectLst/>
                        </a:rPr>
                        <a:t>ms</a:t>
                      </a:r>
                      <a:r>
                        <a:rPr lang="en-GB" sz="1000" dirty="0">
                          <a:effectLst/>
                        </a:rPr>
                        <a:t>)</a:t>
                      </a:r>
                    </a:p>
                    <a:p>
                      <a:pPr indent="144145" algn="l" hangingPunct="0">
                        <a:lnSpc>
                          <a:spcPts val="1200"/>
                        </a:lnSpc>
                      </a:pPr>
                      <a:endParaRPr lang="en-IN"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851181000"/>
                  </a:ext>
                </a:extLst>
              </a:tr>
              <a:tr h="275314">
                <a:tc>
                  <a:txBody>
                    <a:bodyPr/>
                    <a:lstStyle/>
                    <a:p>
                      <a:pPr indent="-12700" algn="l" hangingPunct="0">
                        <a:lnSpc>
                          <a:spcPts val="1200"/>
                        </a:lnSpc>
                      </a:pPr>
                      <a:r>
                        <a:rPr lang="en-US" sz="1000" dirty="0">
                          <a:effectLst/>
                        </a:rPr>
                        <a:t>RELU</a:t>
                      </a:r>
                      <a:endParaRPr lang="en-IN"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dirty="0">
                          <a:effectLst/>
                        </a:rPr>
                        <a:t>0.6666</a:t>
                      </a:r>
                      <a:endParaRPr lang="en-IN"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dirty="0">
                          <a:effectLst/>
                        </a:rPr>
                        <a:t>0.000337967</a:t>
                      </a:r>
                      <a:endParaRPr lang="en-IN"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1.236305</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0.6662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50.0926</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94789308"/>
                  </a:ext>
                </a:extLst>
              </a:tr>
              <a:tr h="286448">
                <a:tc>
                  <a:txBody>
                    <a:bodyPr/>
                    <a:lstStyle/>
                    <a:p>
                      <a:pPr indent="-12700" algn="l" hangingPunct="0">
                        <a:lnSpc>
                          <a:spcPts val="1200"/>
                        </a:lnSpc>
                      </a:pPr>
                      <a:r>
                        <a:rPr lang="en-US" sz="1000">
                          <a:effectLst/>
                        </a:rPr>
                        <a:t>IDENTITY</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0.5533</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0.000452422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1.621438</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dirty="0">
                          <a:effectLst/>
                        </a:rPr>
                        <a:t>0.5532</a:t>
                      </a:r>
                      <a:endParaRPr lang="en-IN"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9.3057</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942239036"/>
                  </a:ext>
                </a:extLst>
              </a:tr>
              <a:tr h="286448">
                <a:tc>
                  <a:txBody>
                    <a:bodyPr/>
                    <a:lstStyle/>
                    <a:p>
                      <a:pPr indent="-12700" algn="l" hangingPunct="0">
                        <a:lnSpc>
                          <a:spcPts val="1200"/>
                        </a:lnSpc>
                      </a:pPr>
                      <a:r>
                        <a:rPr lang="en-US" sz="1000">
                          <a:effectLst/>
                        </a:rPr>
                        <a:t>LOGISTIC</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0.6779</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0.000326444</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1.157363</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0.6776</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122.9012</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999418569"/>
                  </a:ext>
                </a:extLst>
              </a:tr>
              <a:tr h="286448">
                <a:tc>
                  <a:txBody>
                    <a:bodyPr/>
                    <a:lstStyle/>
                    <a:p>
                      <a:pPr indent="-12700" algn="l" hangingPunct="0">
                        <a:lnSpc>
                          <a:spcPts val="1200"/>
                        </a:lnSpc>
                      </a:pPr>
                      <a:r>
                        <a:rPr lang="en-US" sz="1000">
                          <a:effectLst/>
                        </a:rPr>
                        <a:t>TANH</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0.6807</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0.000323257</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1.153343</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a:effectLst/>
                        </a:rPr>
                        <a:t>0.9907</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just" hangingPunct="0">
                        <a:lnSpc>
                          <a:spcPts val="1200"/>
                        </a:lnSpc>
                      </a:pPr>
                      <a:r>
                        <a:rPr lang="en-US" sz="1000" dirty="0">
                          <a:effectLst/>
                        </a:rPr>
                        <a:t>97.4085</a:t>
                      </a:r>
                      <a:endParaRPr lang="en-IN"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8062448"/>
                  </a:ext>
                </a:extLst>
              </a:tr>
            </a:tbl>
          </a:graphicData>
        </a:graphic>
      </p:graphicFrame>
      <p:graphicFrame>
        <p:nvGraphicFramePr>
          <p:cNvPr id="10" name="Table 9">
            <a:extLst>
              <a:ext uri="{FF2B5EF4-FFF2-40B4-BE49-F238E27FC236}">
                <a16:creationId xmlns:a16="http://schemas.microsoft.com/office/drawing/2014/main" id="{B4CB3713-06CE-4787-80C1-B382784BBF6D}"/>
              </a:ext>
            </a:extLst>
          </p:cNvPr>
          <p:cNvGraphicFramePr>
            <a:graphicFrameLocks noGrp="1"/>
          </p:cNvGraphicFramePr>
          <p:nvPr>
            <p:extLst>
              <p:ext uri="{D42A27DB-BD31-4B8C-83A1-F6EECF244321}">
                <p14:modId xmlns:p14="http://schemas.microsoft.com/office/powerpoint/2010/main" val="5171864"/>
              </p:ext>
            </p:extLst>
          </p:nvPr>
        </p:nvGraphicFramePr>
        <p:xfrm>
          <a:off x="917501" y="3727142"/>
          <a:ext cx="6172199" cy="1524000"/>
        </p:xfrm>
        <a:graphic>
          <a:graphicData uri="http://schemas.openxmlformats.org/drawingml/2006/table">
            <a:tbl>
              <a:tblPr firstRow="1" firstCol="1" bandRow="1">
                <a:tableStyleId>{7DF18680-E054-41AD-8BC1-D1AEF772440D}</a:tableStyleId>
              </a:tblPr>
              <a:tblGrid>
                <a:gridCol w="1040911">
                  <a:extLst>
                    <a:ext uri="{9D8B030D-6E8A-4147-A177-3AD203B41FA5}">
                      <a16:colId xmlns:a16="http://schemas.microsoft.com/office/drawing/2014/main" val="1609483102"/>
                    </a:ext>
                  </a:extLst>
                </a:gridCol>
                <a:gridCol w="804137">
                  <a:extLst>
                    <a:ext uri="{9D8B030D-6E8A-4147-A177-3AD203B41FA5}">
                      <a16:colId xmlns:a16="http://schemas.microsoft.com/office/drawing/2014/main" val="653901982"/>
                    </a:ext>
                  </a:extLst>
                </a:gridCol>
                <a:gridCol w="1120045">
                  <a:extLst>
                    <a:ext uri="{9D8B030D-6E8A-4147-A177-3AD203B41FA5}">
                      <a16:colId xmlns:a16="http://schemas.microsoft.com/office/drawing/2014/main" val="3795578902"/>
                    </a:ext>
                  </a:extLst>
                </a:gridCol>
                <a:gridCol w="820423">
                  <a:extLst>
                    <a:ext uri="{9D8B030D-6E8A-4147-A177-3AD203B41FA5}">
                      <a16:colId xmlns:a16="http://schemas.microsoft.com/office/drawing/2014/main" val="2371057817"/>
                    </a:ext>
                  </a:extLst>
                </a:gridCol>
                <a:gridCol w="969591">
                  <a:extLst>
                    <a:ext uri="{9D8B030D-6E8A-4147-A177-3AD203B41FA5}">
                      <a16:colId xmlns:a16="http://schemas.microsoft.com/office/drawing/2014/main" val="3882930138"/>
                    </a:ext>
                  </a:extLst>
                </a:gridCol>
                <a:gridCol w="1417092">
                  <a:extLst>
                    <a:ext uri="{9D8B030D-6E8A-4147-A177-3AD203B41FA5}">
                      <a16:colId xmlns:a16="http://schemas.microsoft.com/office/drawing/2014/main" val="1750399899"/>
                    </a:ext>
                  </a:extLst>
                </a:gridCol>
              </a:tblGrid>
              <a:tr h="456915">
                <a:tc>
                  <a:txBody>
                    <a:bodyPr/>
                    <a:lstStyle/>
                    <a:p>
                      <a:pPr indent="-12700" algn="ctr" hangingPunct="0">
                        <a:lnSpc>
                          <a:spcPts val="1200"/>
                        </a:lnSpc>
                      </a:pPr>
                      <a:r>
                        <a:rPr lang="en-GB" sz="1000" dirty="0">
                          <a:effectLst/>
                        </a:rPr>
                        <a:t>MLP           Regressor</a:t>
                      </a:r>
                      <a:endParaRPr lang="en-IN" sz="10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indent="144145" algn="ctr" hangingPunct="0">
                        <a:lnSpc>
                          <a:spcPts val="1200"/>
                        </a:lnSpc>
                      </a:pPr>
                      <a:r>
                        <a:rPr lang="en-GB" sz="1000">
                          <a:effectLst/>
                        </a:rPr>
                        <a:t>EVS</a:t>
                      </a:r>
                      <a:endParaRPr lang="en-IN" sz="100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indent="144145" algn="ctr" hangingPunct="0">
                        <a:lnSpc>
                          <a:spcPts val="1200"/>
                        </a:lnSpc>
                      </a:pPr>
                      <a:r>
                        <a:rPr lang="en-GB" sz="1000" dirty="0">
                          <a:effectLst/>
                        </a:rPr>
                        <a:t>MSE</a:t>
                      </a:r>
                      <a:endParaRPr lang="en-IN" sz="1000" dirty="0">
                        <a:effectLst/>
                        <a:latin typeface="Times New Roman" panose="02020603050405020304" pitchFamily="18" charset="0"/>
                        <a:ea typeface="Times New Roman" panose="02020603050405020304" pitchFamily="18" charset="0"/>
                      </a:endParaRPr>
                    </a:p>
                  </a:txBody>
                  <a:tcPr marL="68580" marR="68580" marT="0" marB="0" anchor="ctr"/>
                </a:tc>
                <a:tc>
                  <a:txBody>
                    <a:bodyPr/>
                    <a:lstStyle/>
                    <a:p>
                      <a:pPr indent="144145" algn="ctr" hangingPunct="0">
                        <a:lnSpc>
                          <a:spcPts val="1200"/>
                        </a:lnSpc>
                      </a:pPr>
                      <a:endParaRPr lang="en-GB" sz="1000" dirty="0">
                        <a:effectLst/>
                      </a:endParaRPr>
                    </a:p>
                    <a:p>
                      <a:pPr indent="144145" algn="ctr" hangingPunct="0">
                        <a:lnSpc>
                          <a:spcPts val="1200"/>
                        </a:lnSpc>
                      </a:pPr>
                      <a:r>
                        <a:rPr lang="en-GB" sz="1000" dirty="0">
                          <a:effectLst/>
                        </a:rPr>
                        <a:t>MAE</a:t>
                      </a:r>
                      <a:endParaRPr lang="en-IN"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endParaRPr lang="en-GB" sz="1000" dirty="0">
                        <a:effectLst/>
                      </a:endParaRPr>
                    </a:p>
                    <a:p>
                      <a:pPr indent="144145" algn="ctr" hangingPunct="0">
                        <a:lnSpc>
                          <a:spcPts val="1200"/>
                        </a:lnSpc>
                      </a:pPr>
                      <a:r>
                        <a:rPr lang="en-GB" sz="1000" dirty="0">
                          <a:effectLst/>
                        </a:rPr>
                        <a:t>RScore</a:t>
                      </a:r>
                      <a:endParaRPr lang="en-IN"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endParaRPr lang="en-GB" sz="1000" dirty="0">
                        <a:effectLst/>
                      </a:endParaRPr>
                    </a:p>
                    <a:p>
                      <a:pPr indent="144145" algn="ctr" hangingPunct="0">
                        <a:lnSpc>
                          <a:spcPts val="1200"/>
                        </a:lnSpc>
                      </a:pPr>
                      <a:r>
                        <a:rPr lang="en-GB" sz="1000" dirty="0">
                          <a:effectLst/>
                        </a:rPr>
                        <a:t>Running Time (</a:t>
                      </a:r>
                      <a:r>
                        <a:rPr lang="en-GB" sz="1000" dirty="0" err="1">
                          <a:effectLst/>
                        </a:rPr>
                        <a:t>ms</a:t>
                      </a:r>
                      <a:r>
                        <a:rPr lang="en-GB" sz="1000" dirty="0">
                          <a:effectLst/>
                        </a:rPr>
                        <a:t>)</a:t>
                      </a:r>
                      <a:endParaRPr lang="en-IN"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05835467"/>
                  </a:ext>
                </a:extLst>
              </a:tr>
              <a:tr h="258918">
                <a:tc>
                  <a:txBody>
                    <a:bodyPr/>
                    <a:lstStyle/>
                    <a:p>
                      <a:pPr indent="-12700" algn="l" hangingPunct="0">
                        <a:lnSpc>
                          <a:spcPts val="1200"/>
                        </a:lnSpc>
                      </a:pPr>
                      <a:r>
                        <a:rPr lang="en-US" sz="1000" dirty="0">
                          <a:effectLst/>
                        </a:rPr>
                        <a:t>RELU</a:t>
                      </a:r>
                      <a:endParaRPr lang="en-IN"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0.6856</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0.000318462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dirty="0">
                          <a:effectLst/>
                        </a:rPr>
                        <a:t>1.110951</a:t>
                      </a:r>
                      <a:endParaRPr lang="en-IN" sz="10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0.6855</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98.2089</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698879735"/>
                  </a:ext>
                </a:extLst>
              </a:tr>
              <a:tr h="269389">
                <a:tc>
                  <a:txBody>
                    <a:bodyPr/>
                    <a:lstStyle/>
                    <a:p>
                      <a:pPr indent="-12700" algn="l" hangingPunct="0">
                        <a:lnSpc>
                          <a:spcPts val="1200"/>
                        </a:lnSpc>
                      </a:pPr>
                      <a:r>
                        <a:rPr lang="en-US" sz="1000">
                          <a:effectLst/>
                        </a:rPr>
                        <a:t>IDENTITY</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0.5659</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0.000439755</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1.576327</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0.5657</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6.9842</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2194102"/>
                  </a:ext>
                </a:extLst>
              </a:tr>
              <a:tr h="269389">
                <a:tc>
                  <a:txBody>
                    <a:bodyPr/>
                    <a:lstStyle/>
                    <a:p>
                      <a:pPr indent="-12700" algn="l" hangingPunct="0">
                        <a:lnSpc>
                          <a:spcPts val="1200"/>
                        </a:lnSpc>
                      </a:pPr>
                      <a:r>
                        <a:rPr lang="en-US" sz="1000">
                          <a:effectLst/>
                        </a:rPr>
                        <a:t>LOGISTIC</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0.6618</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0.000342664</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1.199573</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0.6616</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120.9924</a:t>
                      </a:r>
                      <a:endParaRPr lang="en-IN" sz="10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561497772"/>
                  </a:ext>
                </a:extLst>
              </a:tr>
              <a:tr h="269389">
                <a:tc>
                  <a:txBody>
                    <a:bodyPr/>
                    <a:lstStyle/>
                    <a:p>
                      <a:pPr indent="-12700" algn="l" hangingPunct="0">
                        <a:lnSpc>
                          <a:spcPts val="1200"/>
                        </a:lnSpc>
                      </a:pPr>
                      <a:r>
                        <a:rPr lang="en-US" sz="1000">
                          <a:effectLst/>
                        </a:rPr>
                        <a:t>TANH</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0.6993</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0.000304608</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1.079012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a:effectLst/>
                        </a:rPr>
                        <a:t>0.9992</a:t>
                      </a:r>
                      <a:endParaRPr lang="en-IN" sz="1000">
                        <a:effectLst/>
                        <a:latin typeface="Times New Roman" panose="02020603050405020304" pitchFamily="18" charset="0"/>
                        <a:ea typeface="Times New Roman" panose="02020603050405020304" pitchFamily="18" charset="0"/>
                      </a:endParaRPr>
                    </a:p>
                  </a:txBody>
                  <a:tcPr marL="68580" marR="68580" marT="0" marB="0"/>
                </a:tc>
                <a:tc>
                  <a:txBody>
                    <a:bodyPr/>
                    <a:lstStyle/>
                    <a:p>
                      <a:pPr indent="144145" algn="ctr" hangingPunct="0">
                        <a:lnSpc>
                          <a:spcPts val="1200"/>
                        </a:lnSpc>
                      </a:pPr>
                      <a:r>
                        <a:rPr lang="en-US" sz="1000" dirty="0">
                          <a:effectLst/>
                        </a:rPr>
                        <a:t>163.4098</a:t>
                      </a:r>
                      <a:endParaRPr lang="en-IN" sz="10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229046723"/>
                  </a:ext>
                </a:extLst>
              </a:tr>
            </a:tbl>
          </a:graphicData>
        </a:graphic>
      </p:graphicFrame>
      <p:sp>
        <p:nvSpPr>
          <p:cNvPr id="11" name="TextBox 10">
            <a:extLst>
              <a:ext uri="{FF2B5EF4-FFF2-40B4-BE49-F238E27FC236}">
                <a16:creationId xmlns:a16="http://schemas.microsoft.com/office/drawing/2014/main" id="{27BDD03B-5C2B-4633-AB9D-0F6E020F6856}"/>
              </a:ext>
            </a:extLst>
          </p:cNvPr>
          <p:cNvSpPr txBox="1"/>
          <p:nvPr/>
        </p:nvSpPr>
        <p:spPr>
          <a:xfrm>
            <a:off x="1981200" y="2708017"/>
            <a:ext cx="4572000" cy="369332"/>
          </a:xfrm>
          <a:prstGeom prst="rect">
            <a:avLst/>
          </a:prstGeom>
          <a:noFill/>
        </p:spPr>
        <p:txBody>
          <a:bodyPr wrap="square">
            <a:spAutoFit/>
          </a:bodyPr>
          <a:lstStyle/>
          <a:p>
            <a:r>
              <a:rPr kumimoji="0" lang="en-US" altLang="en-US" sz="1800"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Evaluation Metric  before scaling</a:t>
            </a:r>
            <a:endParaRPr lang="en-IN" dirty="0"/>
          </a:p>
        </p:txBody>
      </p:sp>
      <p:sp>
        <p:nvSpPr>
          <p:cNvPr id="13" name="TextBox 12">
            <a:extLst>
              <a:ext uri="{FF2B5EF4-FFF2-40B4-BE49-F238E27FC236}">
                <a16:creationId xmlns:a16="http://schemas.microsoft.com/office/drawing/2014/main" id="{7FF50E9F-DA87-43A4-BC1B-86755DDCC3E1}"/>
              </a:ext>
            </a:extLst>
          </p:cNvPr>
          <p:cNvSpPr txBox="1"/>
          <p:nvPr/>
        </p:nvSpPr>
        <p:spPr>
          <a:xfrm>
            <a:off x="2051720" y="5425538"/>
            <a:ext cx="4572000" cy="369332"/>
          </a:xfrm>
          <a:prstGeom prst="rect">
            <a:avLst/>
          </a:prstGeom>
          <a:noFill/>
        </p:spPr>
        <p:txBody>
          <a:bodyPr wrap="square">
            <a:spAutoFit/>
          </a:bodyPr>
          <a:lstStyle/>
          <a:p>
            <a:r>
              <a:rPr kumimoji="0" lang="en-US" altLang="en-US" sz="1800"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Evaluation Metric  </a:t>
            </a:r>
            <a:r>
              <a:rPr lang="en-US" altLang="en-US"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after</a:t>
            </a:r>
            <a:r>
              <a:rPr kumimoji="0" lang="en-US" altLang="en-US" sz="1800"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scaling</a:t>
            </a:r>
            <a:endParaRPr lang="en-IN" dirty="0"/>
          </a:p>
        </p:txBody>
      </p:sp>
    </p:spTree>
    <p:extLst>
      <p:ext uri="{BB962C8B-B14F-4D97-AF65-F5344CB8AC3E}">
        <p14:creationId xmlns:p14="http://schemas.microsoft.com/office/powerpoint/2010/main" val="23829746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6B2152A-1ED7-4CD2-BEDD-9A37295544C8}"/>
              </a:ext>
            </a:extLst>
          </p:cNvPr>
          <p:cNvSpPr>
            <a:spLocks noGrp="1"/>
          </p:cNvSpPr>
          <p:nvPr>
            <p:ph type="dt" sz="half" idx="10"/>
          </p:nvPr>
        </p:nvSpPr>
        <p:spPr/>
        <p:txBody>
          <a:bodyPr/>
          <a:lstStyle/>
          <a:p>
            <a:fld id="{1CB6E848-45D8-4EFD-9B18-CD59BC796C85}" type="datetime1">
              <a:rPr lang="en-IN" smtClean="0"/>
              <a:t>17-01-2022</a:t>
            </a:fld>
            <a:endParaRPr lang="en-IN"/>
          </a:p>
        </p:txBody>
      </p:sp>
      <p:sp>
        <p:nvSpPr>
          <p:cNvPr id="5" name="Footer Placeholder 4">
            <a:extLst>
              <a:ext uri="{FF2B5EF4-FFF2-40B4-BE49-F238E27FC236}">
                <a16:creationId xmlns:a16="http://schemas.microsoft.com/office/drawing/2014/main" id="{9864DCDF-B212-4AFE-BEB2-F9D6FA65D2B3}"/>
              </a:ext>
            </a:extLst>
          </p:cNvPr>
          <p:cNvSpPr>
            <a:spLocks noGrp="1"/>
          </p:cNvSpPr>
          <p:nvPr>
            <p:ph type="ftr" sz="quarter" idx="11"/>
          </p:nvPr>
        </p:nvSpPr>
        <p:spPr>
          <a:xfrm>
            <a:off x="3124200" y="6356350"/>
            <a:ext cx="4544144" cy="365125"/>
          </a:xfrm>
        </p:spPr>
        <p:txBody>
          <a:bodyPr/>
          <a:lstStyle/>
          <a:p>
            <a:r>
              <a:rPr lang="en-IN" dirty="0"/>
              <a:t>BATCH NO:7     DEPARTMENT OF COMPUTER SCIENCE &amp; ENGINEERING</a:t>
            </a:r>
          </a:p>
        </p:txBody>
      </p:sp>
      <p:sp>
        <p:nvSpPr>
          <p:cNvPr id="6" name="Slide Number Placeholder 5">
            <a:extLst>
              <a:ext uri="{FF2B5EF4-FFF2-40B4-BE49-F238E27FC236}">
                <a16:creationId xmlns:a16="http://schemas.microsoft.com/office/drawing/2014/main" id="{F1F50027-1274-4E42-B16A-155C96F0EB89}"/>
              </a:ext>
            </a:extLst>
          </p:cNvPr>
          <p:cNvSpPr>
            <a:spLocks noGrp="1"/>
          </p:cNvSpPr>
          <p:nvPr>
            <p:ph type="sldNum" sz="quarter" idx="12"/>
          </p:nvPr>
        </p:nvSpPr>
        <p:spPr/>
        <p:txBody>
          <a:bodyPr/>
          <a:lstStyle/>
          <a:p>
            <a:fld id="{669AD40C-E5A7-4132-A31D-54A4D1BB6E89}" type="slidenum">
              <a:rPr lang="en-IN" smtClean="0"/>
              <a:t>32</a:t>
            </a:fld>
            <a:endParaRPr lang="en-IN"/>
          </a:p>
        </p:txBody>
      </p:sp>
      <p:pic>
        <p:nvPicPr>
          <p:cNvPr id="12" name="UPLOAD">
            <a:hlinkClick r:id="" action="ppaction://media"/>
            <a:extLst>
              <a:ext uri="{FF2B5EF4-FFF2-40B4-BE49-F238E27FC236}">
                <a16:creationId xmlns:a16="http://schemas.microsoft.com/office/drawing/2014/main" id="{5EFC0FD1-314F-4082-8911-C89992DE943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99592" y="1340768"/>
            <a:ext cx="6287790" cy="4525963"/>
          </a:xfrm>
        </p:spPr>
      </p:pic>
      <p:sp>
        <p:nvSpPr>
          <p:cNvPr id="14" name="TextBox 13">
            <a:extLst>
              <a:ext uri="{FF2B5EF4-FFF2-40B4-BE49-F238E27FC236}">
                <a16:creationId xmlns:a16="http://schemas.microsoft.com/office/drawing/2014/main" id="{A3EF1582-CC25-48A2-80A0-44AD53B11D74}"/>
              </a:ext>
            </a:extLst>
          </p:cNvPr>
          <p:cNvSpPr txBox="1"/>
          <p:nvPr/>
        </p:nvSpPr>
        <p:spPr>
          <a:xfrm>
            <a:off x="683568" y="618615"/>
            <a:ext cx="4572000" cy="1200329"/>
          </a:xfrm>
          <a:prstGeom prst="rect">
            <a:avLst/>
          </a:prstGeom>
          <a:noFill/>
        </p:spPr>
        <p:txBody>
          <a:bodyPr wrap="square">
            <a:spAutoFit/>
          </a:bodyPr>
          <a:lstStyle/>
          <a:p>
            <a:r>
              <a:rPr lang="en-US" b="1" dirty="0">
                <a:latin typeface="Times New Roman" pitchFamily="18" charset="0"/>
                <a:cs typeface="Times New Roman" pitchFamily="18" charset="0"/>
              </a:rPr>
              <a:t>D</a:t>
            </a:r>
            <a:r>
              <a:rPr lang="en-IN" b="1" dirty="0">
                <a:latin typeface="Times New Roman" pitchFamily="18" charset="0"/>
                <a:cs typeface="Times New Roman" pitchFamily="18" charset="0"/>
              </a:rPr>
              <a:t>EMO VIDEO</a:t>
            </a:r>
          </a:p>
          <a:p>
            <a:endParaRPr lang="en-IN" b="1" dirty="0">
              <a:latin typeface="Times New Roman" pitchFamily="18" charset="0"/>
              <a:cs typeface="Times New Roman" pitchFamily="18" charset="0"/>
            </a:endParaRPr>
          </a:p>
          <a:p>
            <a:r>
              <a:rPr lang="en-IN" dirty="0">
                <a:solidFill>
                  <a:srgbClr val="1155CC"/>
                </a:solidFill>
                <a:effectLst/>
                <a:hlinkClick r:id="rId5"/>
              </a:rPr>
              <a:t>https://youtu.be/ZnZxsQTUdw8</a:t>
            </a:r>
            <a:endParaRPr lang="en-IN" dirty="0"/>
          </a:p>
          <a:p>
            <a:endParaRPr lang="en-IN" b="1" dirty="0">
              <a:latin typeface="Times New Roman" pitchFamily="18" charset="0"/>
              <a:cs typeface="Times New Roman" pitchFamily="18" charset="0"/>
            </a:endParaRPr>
          </a:p>
        </p:txBody>
      </p:sp>
    </p:spTree>
    <p:extLst>
      <p:ext uri="{BB962C8B-B14F-4D97-AF65-F5344CB8AC3E}">
        <p14:creationId xmlns:p14="http://schemas.microsoft.com/office/powerpoint/2010/main" val="655601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395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ormAutofit/>
          </a:bodyPr>
          <a:lstStyle/>
          <a:p>
            <a:pPr algn="l"/>
            <a:r>
              <a:rPr lang="en-IN" sz="2400" b="1" dirty="0">
                <a:latin typeface="Times New Roman" pitchFamily="18" charset="0"/>
                <a:cs typeface="Times New Roman" pitchFamily="18" charset="0"/>
              </a:rPr>
              <a:t>CONCLUSION</a:t>
            </a:r>
          </a:p>
        </p:txBody>
      </p:sp>
      <p:sp>
        <p:nvSpPr>
          <p:cNvPr id="4" name="Footer Placeholder 3"/>
          <p:cNvSpPr>
            <a:spLocks noGrp="1"/>
          </p:cNvSpPr>
          <p:nvPr>
            <p:ph type="ftr" sz="quarter" idx="11"/>
          </p:nvPr>
        </p:nvSpPr>
        <p:spPr>
          <a:xfrm>
            <a:off x="3124200" y="6356350"/>
            <a:ext cx="4544144" cy="365125"/>
          </a:xfrm>
        </p:spPr>
        <p:txBody>
          <a:bodyPr/>
          <a:lstStyle/>
          <a:p>
            <a:r>
              <a:rPr lang="en-IN" dirty="0"/>
              <a:t>BATCH NO: 7    DEPARTMENT OF COMPUTER SCIENCE &amp; ENGINEERING</a:t>
            </a:r>
          </a:p>
        </p:txBody>
      </p:sp>
      <p:sp>
        <p:nvSpPr>
          <p:cNvPr id="5" name="Slide Number Placeholder 4"/>
          <p:cNvSpPr>
            <a:spLocks noGrp="1"/>
          </p:cNvSpPr>
          <p:nvPr>
            <p:ph type="sldNum" sz="quarter" idx="12"/>
          </p:nvPr>
        </p:nvSpPr>
        <p:spPr/>
        <p:txBody>
          <a:bodyPr/>
          <a:lstStyle/>
          <a:p>
            <a:fld id="{FA00FD27-8DB0-4CB2-BD37-BEA95C6A1008}" type="slidenum">
              <a:rPr lang="en-IN" smtClean="0"/>
              <a:t>33</a:t>
            </a:fld>
            <a:endParaRPr lang="en-IN"/>
          </a:p>
        </p:txBody>
      </p:sp>
      <p:sp>
        <p:nvSpPr>
          <p:cNvPr id="3" name="Date Placeholder 2">
            <a:extLst>
              <a:ext uri="{FF2B5EF4-FFF2-40B4-BE49-F238E27FC236}">
                <a16:creationId xmlns:a16="http://schemas.microsoft.com/office/drawing/2014/main" id="{C76ECE0C-0A9C-4D4A-B087-C8D4A46AFB8F}"/>
              </a:ext>
            </a:extLst>
          </p:cNvPr>
          <p:cNvSpPr>
            <a:spLocks noGrp="1"/>
          </p:cNvSpPr>
          <p:nvPr>
            <p:ph type="dt" sz="half" idx="10"/>
          </p:nvPr>
        </p:nvSpPr>
        <p:spPr/>
        <p:txBody>
          <a:bodyPr/>
          <a:lstStyle/>
          <a:p>
            <a:fld id="{CF328D1D-9324-47BE-A488-5B0712593D22}" type="datetime1">
              <a:rPr lang="en-IN" smtClean="0"/>
              <a:t>17-01-2022</a:t>
            </a:fld>
            <a:endParaRPr lang="en-IN"/>
          </a:p>
        </p:txBody>
      </p:sp>
      <p:sp>
        <p:nvSpPr>
          <p:cNvPr id="7" name="TextBox 6">
            <a:extLst>
              <a:ext uri="{FF2B5EF4-FFF2-40B4-BE49-F238E27FC236}">
                <a16:creationId xmlns:a16="http://schemas.microsoft.com/office/drawing/2014/main" id="{8E803BC8-8513-4FC1-9A3B-56C3F23768DE}"/>
              </a:ext>
            </a:extLst>
          </p:cNvPr>
          <p:cNvSpPr txBox="1"/>
          <p:nvPr/>
        </p:nvSpPr>
        <p:spPr>
          <a:xfrm>
            <a:off x="323528" y="1124744"/>
            <a:ext cx="7200800" cy="6049348"/>
          </a:xfrm>
          <a:prstGeom prst="rect">
            <a:avLst/>
          </a:prstGeom>
          <a:noFill/>
        </p:spPr>
        <p:txBody>
          <a:bodyPr wrap="square">
            <a:spAutoFit/>
          </a:bodyPr>
          <a:lstStyle/>
          <a:p>
            <a:pPr marL="342900" indent="-342900" algn="just">
              <a:lnSpc>
                <a:spcPct val="150000"/>
              </a:lnSpc>
              <a:spcBef>
                <a:spcPts val="1200"/>
              </a:spcBef>
              <a:buFont typeface="Arial" panose="020B0604020202020204" pitchFamily="34" charset="0"/>
              <a:buChar char="•"/>
            </a:pPr>
            <a:r>
              <a:rPr lang="en-US" sz="1800" dirty="0">
                <a:solidFill>
                  <a:srgbClr val="000000"/>
                </a:solidFill>
                <a:latin typeface="Times" panose="02020603050405020304" pitchFamily="18" charset="0"/>
                <a:ea typeface="Times New Roman" panose="02020603050405020304" pitchFamily="18" charset="0"/>
                <a:cs typeface="Times New Roman" panose="02020603050405020304" pitchFamily="18" charset="0"/>
              </a:rPr>
              <a:t>This </a:t>
            </a:r>
            <a:r>
              <a:rPr lang="en-US" sz="1800" dirty="0">
                <a:latin typeface="Times New Roman"/>
                <a:cs typeface="Times New Roman"/>
              </a:rPr>
              <a:t>Forecasting the output power of solar systems is required for the good operation of the power grid or for the optimal management of the energy fluxes occurring into the solar system</a:t>
            </a:r>
          </a:p>
          <a:p>
            <a:pPr marL="342900" indent="-342900" algn="just">
              <a:lnSpc>
                <a:spcPct val="150000"/>
              </a:lnSpc>
              <a:spcBef>
                <a:spcPts val="1200"/>
              </a:spcBef>
              <a:buFont typeface="Arial" panose="020B0604020202020204" pitchFamily="34" charset="0"/>
              <a:buChar char="•"/>
            </a:pPr>
            <a:r>
              <a:rPr lang="en-US" sz="1800" dirty="0">
                <a:solidFill>
                  <a:srgbClr val="000000"/>
                </a:solidFill>
                <a:latin typeface="Times" panose="02020603050405020304" pitchFamily="18" charset="0"/>
                <a:ea typeface="Times New Roman" panose="02020603050405020304" pitchFamily="18" charset="0"/>
                <a:cs typeface="Times New Roman" panose="02020603050405020304" pitchFamily="18" charset="0"/>
              </a:rPr>
              <a:t>This paper performs the exploratory data analysis of the solar radiation dataset and also explores the correlation between the features. </a:t>
            </a:r>
          </a:p>
          <a:p>
            <a:pPr marL="342900" indent="-342900" algn="just">
              <a:lnSpc>
                <a:spcPct val="150000"/>
              </a:lnSpc>
              <a:spcBef>
                <a:spcPts val="1200"/>
              </a:spcBef>
              <a:buFont typeface="Arial" panose="020B0604020202020204" pitchFamily="34" charset="0"/>
              <a:buChar char="•"/>
            </a:pPr>
            <a:r>
              <a:rPr lang="en-US" sz="1800" dirty="0">
                <a:solidFill>
                  <a:srgbClr val="000000"/>
                </a:solidFill>
                <a:latin typeface="Times" panose="02020603050405020304" pitchFamily="18" charset="0"/>
                <a:ea typeface="Times New Roman" panose="02020603050405020304" pitchFamily="18" charset="0"/>
                <a:cs typeface="Times New Roman" panose="02020603050405020304" pitchFamily="18" charset="0"/>
              </a:rPr>
              <a:t> Dataset is fitted with all regressors to analyze the performance in terms of MAE, MSE, EVS and </a:t>
            </a:r>
            <a:r>
              <a:rPr lang="en-US" sz="1800" dirty="0" err="1">
                <a:solidFill>
                  <a:srgbClr val="000000"/>
                </a:solidFill>
                <a:latin typeface="Times" panose="02020603050405020304" pitchFamily="18" charset="0"/>
                <a:ea typeface="Times New Roman" panose="02020603050405020304" pitchFamily="18" charset="0"/>
                <a:cs typeface="Times New Roman" panose="02020603050405020304" pitchFamily="18" charset="0"/>
              </a:rPr>
              <a:t>RScore</a:t>
            </a:r>
            <a:r>
              <a:rPr lang="en-US" sz="1800" dirty="0">
                <a:solidFill>
                  <a:srgbClr val="000000"/>
                </a:solidFill>
                <a:latin typeface="Times" panose="02020603050405020304" pitchFamily="18" charset="0"/>
                <a:ea typeface="Times New Roman" panose="02020603050405020304" pitchFamily="18" charset="0"/>
                <a:cs typeface="Times New Roman" panose="02020603050405020304" pitchFamily="18" charset="0"/>
              </a:rPr>
              <a:t>.  Experimental results shows that the Gradient boost regressor have the </a:t>
            </a:r>
            <a:r>
              <a:rPr lang="en-US" sz="1800" dirty="0" err="1">
                <a:solidFill>
                  <a:srgbClr val="000000"/>
                </a:solidFill>
                <a:latin typeface="Times" panose="02020603050405020304" pitchFamily="18" charset="0"/>
                <a:ea typeface="Times New Roman" panose="02020603050405020304" pitchFamily="18" charset="0"/>
                <a:cs typeface="Times New Roman" panose="02020603050405020304" pitchFamily="18" charset="0"/>
              </a:rPr>
              <a:t>RScore</a:t>
            </a:r>
            <a:r>
              <a:rPr lang="en-US" sz="1800" dirty="0">
                <a:solidFill>
                  <a:srgbClr val="000000"/>
                </a:solidFill>
                <a:latin typeface="Times" panose="02020603050405020304" pitchFamily="18" charset="0"/>
                <a:ea typeface="Times New Roman" panose="02020603050405020304" pitchFamily="18" charset="0"/>
                <a:cs typeface="Times New Roman" panose="02020603050405020304" pitchFamily="18" charset="0"/>
              </a:rPr>
              <a:t> of 0.98 before and after feature scaling.   </a:t>
            </a:r>
          </a:p>
          <a:p>
            <a:pPr marL="342900" indent="-342900" algn="just">
              <a:lnSpc>
                <a:spcPct val="150000"/>
              </a:lnSpc>
              <a:spcBef>
                <a:spcPts val="1200"/>
              </a:spcBef>
              <a:buFont typeface="Arial" panose="020B0604020202020204" pitchFamily="34" charset="0"/>
              <a:buChar char="•"/>
            </a:pPr>
            <a:r>
              <a:rPr lang="en-US" sz="1800" dirty="0">
                <a:solidFill>
                  <a:srgbClr val="000000"/>
                </a:solidFill>
                <a:latin typeface="Times" panose="02020603050405020304" pitchFamily="18" charset="0"/>
                <a:ea typeface="Times New Roman" panose="02020603050405020304" pitchFamily="18" charset="0"/>
                <a:cs typeface="Times New Roman" panose="02020603050405020304" pitchFamily="18" charset="0"/>
              </a:rPr>
              <a:t>The MLP regressor with TANH activation layer tends to retain 0.99 </a:t>
            </a:r>
            <a:r>
              <a:rPr lang="en-US" sz="1800" dirty="0" err="1">
                <a:solidFill>
                  <a:srgbClr val="000000"/>
                </a:solidFill>
                <a:latin typeface="Times" panose="02020603050405020304" pitchFamily="18" charset="0"/>
                <a:ea typeface="Times New Roman" panose="02020603050405020304" pitchFamily="18" charset="0"/>
                <a:cs typeface="Times New Roman" panose="02020603050405020304" pitchFamily="18" charset="0"/>
              </a:rPr>
              <a:t>Rscore</a:t>
            </a:r>
            <a:r>
              <a:rPr lang="en-US" sz="1800" dirty="0">
                <a:solidFill>
                  <a:srgbClr val="000000"/>
                </a:solidFill>
                <a:latin typeface="Times" panose="02020603050405020304" pitchFamily="18" charset="0"/>
                <a:ea typeface="Times New Roman" panose="02020603050405020304" pitchFamily="18" charset="0"/>
                <a:cs typeface="Times New Roman" panose="02020603050405020304" pitchFamily="18" charset="0"/>
              </a:rPr>
              <a:t> before and after feature scaling. </a:t>
            </a:r>
            <a:endParaRPr lang="en-US" sz="1800" i="1" dirty="0">
              <a:solidFill>
                <a:srgbClr val="000000"/>
              </a:solidFill>
              <a:latin typeface="Times" panose="02020603050405020304" pitchFamily="18" charset="0"/>
              <a:ea typeface="Times New Roman" panose="02020603050405020304" pitchFamily="18" charset="0"/>
              <a:cs typeface="Times New Roman" panose="02020603050405020304" pitchFamily="18" charset="0"/>
            </a:endParaRPr>
          </a:p>
          <a:p>
            <a:pPr marL="342900" indent="-342900" algn="just">
              <a:lnSpc>
                <a:spcPct val="150000"/>
              </a:lnSpc>
              <a:spcBef>
                <a:spcPts val="1200"/>
              </a:spcBef>
              <a:buFont typeface="Arial" panose="020B0604020202020204" pitchFamily="34" charset="0"/>
              <a:buChar char="•"/>
            </a:pPr>
            <a:endParaRPr lang="en-US" sz="1800" dirty="0">
              <a:solidFill>
                <a:srgbClr val="000000"/>
              </a:solidFill>
              <a:latin typeface="Times" panose="02020603050405020304" pitchFamily="18" charset="0"/>
              <a:ea typeface="Times New Roman" panose="02020603050405020304" pitchFamily="18" charset="0"/>
              <a:cs typeface="Times New Roman" panose="02020603050405020304" pitchFamily="18" charset="0"/>
            </a:endParaRPr>
          </a:p>
          <a:p>
            <a:pPr marL="12065" marR="5080">
              <a:lnSpc>
                <a:spcPts val="2590"/>
              </a:lnSpc>
              <a:spcBef>
                <a:spcPts val="425"/>
              </a:spcBef>
              <a:buClr>
                <a:srgbClr val="9E3611"/>
              </a:buClr>
              <a:buSzPct val="81250"/>
              <a:tabLst>
                <a:tab pos="219710" algn="l"/>
                <a:tab pos="1649095" algn="l"/>
              </a:tabLst>
            </a:pPr>
            <a:endParaRPr lang="en-US" sz="1800" dirty="0">
              <a:latin typeface="Times New Roman"/>
              <a:cs typeface="Times New Roman"/>
            </a:endParaRPr>
          </a:p>
        </p:txBody>
      </p:sp>
    </p:spTree>
    <p:extLst>
      <p:ext uri="{BB962C8B-B14F-4D97-AF65-F5344CB8AC3E}">
        <p14:creationId xmlns:p14="http://schemas.microsoft.com/office/powerpoint/2010/main" val="25278462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9A4432F-A4AC-4B01-A0B0-38DE6D8FFF3D}"/>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840AB102-1172-4135-8BC8-5174B83FAE29}"/>
              </a:ext>
            </a:extLst>
          </p:cNvPr>
          <p:cNvSpPr>
            <a:spLocks noGrp="1"/>
          </p:cNvSpPr>
          <p:nvPr>
            <p:ph type="ftr" sz="quarter" idx="11"/>
          </p:nvPr>
        </p:nvSpPr>
        <p:spPr>
          <a:xfrm>
            <a:off x="3124200" y="6356350"/>
            <a:ext cx="4688160"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F677ED08-AD14-41A1-A69B-6B0362582E4E}"/>
              </a:ext>
            </a:extLst>
          </p:cNvPr>
          <p:cNvSpPr>
            <a:spLocks noGrp="1"/>
          </p:cNvSpPr>
          <p:nvPr>
            <p:ph type="sldNum" sz="quarter" idx="12"/>
          </p:nvPr>
        </p:nvSpPr>
        <p:spPr/>
        <p:txBody>
          <a:bodyPr/>
          <a:lstStyle/>
          <a:p>
            <a:fld id="{669AD40C-E5A7-4132-A31D-54A4D1BB6E89}" type="slidenum">
              <a:rPr lang="en-IN" smtClean="0"/>
              <a:t>34</a:t>
            </a:fld>
            <a:endParaRPr lang="en-IN"/>
          </a:p>
        </p:txBody>
      </p:sp>
      <p:sp>
        <p:nvSpPr>
          <p:cNvPr id="8" name="TextBox 7">
            <a:extLst>
              <a:ext uri="{FF2B5EF4-FFF2-40B4-BE49-F238E27FC236}">
                <a16:creationId xmlns:a16="http://schemas.microsoft.com/office/drawing/2014/main" id="{BF724EC5-A83A-4F43-8934-AD54FD3D7D9D}"/>
              </a:ext>
            </a:extLst>
          </p:cNvPr>
          <p:cNvSpPr txBox="1"/>
          <p:nvPr/>
        </p:nvSpPr>
        <p:spPr>
          <a:xfrm>
            <a:off x="734666" y="2132856"/>
            <a:ext cx="6984776" cy="1015663"/>
          </a:xfrm>
          <a:prstGeom prst="rect">
            <a:avLst/>
          </a:prstGeom>
          <a:noFill/>
        </p:spPr>
        <p:txBody>
          <a:bodyPr wrap="square">
            <a:spAutoFit/>
          </a:bodyPr>
          <a:lstStyle/>
          <a:p>
            <a:pPr marL="0" indent="0" algn="just">
              <a:buNone/>
            </a:pPr>
            <a:r>
              <a:rPr lang="en-US" sz="2000" dirty="0">
                <a:latin typeface="Times New Roman" panose="02020603050405020304" pitchFamily="18" charset="0"/>
                <a:cs typeface="Times New Roman" panose="02020603050405020304" pitchFamily="18" charset="0"/>
              </a:rPr>
              <a:t>Future Enhancement is to implement more data accurately from various sources and apply more Machine Learning Algorithms with higher and efficient accuracy to predict the solar radiation.</a:t>
            </a:r>
            <a:endParaRPr lang="en-IN" sz="20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E911245D-4BC4-4815-ACA2-8CCEE658C894}"/>
              </a:ext>
            </a:extLst>
          </p:cNvPr>
          <p:cNvSpPr txBox="1"/>
          <p:nvPr/>
        </p:nvSpPr>
        <p:spPr>
          <a:xfrm>
            <a:off x="755576" y="980728"/>
            <a:ext cx="4572000" cy="430887"/>
          </a:xfrm>
          <a:prstGeom prst="rect">
            <a:avLst/>
          </a:prstGeom>
          <a:noFill/>
        </p:spPr>
        <p:txBody>
          <a:bodyPr wrap="square">
            <a:spAutoFit/>
          </a:bodyPr>
          <a:lstStyle/>
          <a:p>
            <a:r>
              <a:rPr lang="en-IN" sz="2200" b="1" dirty="0">
                <a:latin typeface="Times New Roman" panose="02020603050405020304" pitchFamily="18" charset="0"/>
                <a:cs typeface="Times New Roman" panose="02020603050405020304" pitchFamily="18" charset="0"/>
              </a:rPr>
              <a:t>FUTURE ENHANCEMENTS</a:t>
            </a:r>
            <a:endParaRPr lang="en-IN" sz="2200" dirty="0"/>
          </a:p>
        </p:txBody>
      </p:sp>
    </p:spTree>
    <p:extLst>
      <p:ext uri="{BB962C8B-B14F-4D97-AF65-F5344CB8AC3E}">
        <p14:creationId xmlns:p14="http://schemas.microsoft.com/office/powerpoint/2010/main" val="14582512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E0DA6B5-5692-4278-8A54-731C65B83496}"/>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ABE4564B-7C74-4F56-8F6C-EFFF60B5E3CC}"/>
              </a:ext>
            </a:extLst>
          </p:cNvPr>
          <p:cNvSpPr>
            <a:spLocks noGrp="1"/>
          </p:cNvSpPr>
          <p:nvPr>
            <p:ph type="ftr" sz="quarter" idx="11"/>
          </p:nvPr>
        </p:nvSpPr>
        <p:spPr>
          <a:xfrm>
            <a:off x="3124200" y="6356350"/>
            <a:ext cx="4616152"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921B5006-D83E-48FB-B25B-E5C591228AD9}"/>
              </a:ext>
            </a:extLst>
          </p:cNvPr>
          <p:cNvSpPr>
            <a:spLocks noGrp="1"/>
          </p:cNvSpPr>
          <p:nvPr>
            <p:ph type="sldNum" sz="quarter" idx="12"/>
          </p:nvPr>
        </p:nvSpPr>
        <p:spPr/>
        <p:txBody>
          <a:bodyPr/>
          <a:lstStyle/>
          <a:p>
            <a:fld id="{669AD40C-E5A7-4132-A31D-54A4D1BB6E89}" type="slidenum">
              <a:rPr lang="en-IN" smtClean="0"/>
              <a:t>35</a:t>
            </a:fld>
            <a:endParaRPr lang="en-IN"/>
          </a:p>
        </p:txBody>
      </p:sp>
      <p:sp>
        <p:nvSpPr>
          <p:cNvPr id="8" name="TextBox 7">
            <a:extLst>
              <a:ext uri="{FF2B5EF4-FFF2-40B4-BE49-F238E27FC236}">
                <a16:creationId xmlns:a16="http://schemas.microsoft.com/office/drawing/2014/main" id="{211DFA57-23AB-44E0-A5D5-DE853068EACA}"/>
              </a:ext>
            </a:extLst>
          </p:cNvPr>
          <p:cNvSpPr txBox="1"/>
          <p:nvPr/>
        </p:nvSpPr>
        <p:spPr>
          <a:xfrm>
            <a:off x="539552" y="692696"/>
            <a:ext cx="4572000" cy="430887"/>
          </a:xfrm>
          <a:prstGeom prst="rect">
            <a:avLst/>
          </a:prstGeom>
          <a:noFill/>
        </p:spPr>
        <p:txBody>
          <a:bodyPr wrap="square">
            <a:spAutoFit/>
          </a:bodyPr>
          <a:lstStyle/>
          <a:p>
            <a:r>
              <a:rPr lang="en-IN" sz="2200" b="1" dirty="0">
                <a:latin typeface="Times New Roman" pitchFamily="18" charset="0"/>
                <a:cs typeface="Times New Roman" pitchFamily="18" charset="0"/>
              </a:rPr>
              <a:t>WEB REFERENCES LINKS</a:t>
            </a:r>
            <a:endParaRPr lang="en-IN" sz="2200" b="1" dirty="0"/>
          </a:p>
        </p:txBody>
      </p:sp>
      <p:sp>
        <p:nvSpPr>
          <p:cNvPr id="10" name="TextBox 9">
            <a:extLst>
              <a:ext uri="{FF2B5EF4-FFF2-40B4-BE49-F238E27FC236}">
                <a16:creationId xmlns:a16="http://schemas.microsoft.com/office/drawing/2014/main" id="{9D955457-3ACA-4EEE-B68B-AE76A04CFD78}"/>
              </a:ext>
            </a:extLst>
          </p:cNvPr>
          <p:cNvSpPr txBox="1"/>
          <p:nvPr/>
        </p:nvSpPr>
        <p:spPr>
          <a:xfrm>
            <a:off x="755576" y="1720840"/>
            <a:ext cx="7632848" cy="2031325"/>
          </a:xfrm>
          <a:prstGeom prst="rect">
            <a:avLst/>
          </a:prstGeom>
          <a:noFill/>
        </p:spPr>
        <p:txBody>
          <a:bodyPr wrap="square">
            <a:spAutoFit/>
          </a:bodyPr>
          <a:lstStyle/>
          <a:p>
            <a:pPr marL="285750" indent="-285750">
              <a:buFont typeface="Arial" panose="020B0604020202020204" pitchFamily="34" charset="0"/>
              <a:buChar char="•"/>
            </a:pPr>
            <a:r>
              <a:rPr lang="en-IN" sz="1800" dirty="0">
                <a:hlinkClick r:id="rId2"/>
              </a:rPr>
              <a:t>https://www.kaggle.com/dronio/SolarEnergy</a:t>
            </a:r>
            <a:endParaRPr lang="en-IN" sz="1800" dirty="0"/>
          </a:p>
          <a:p>
            <a:pPr marL="285750" indent="-285750">
              <a:buFont typeface="Arial" panose="020B0604020202020204" pitchFamily="34" charset="0"/>
              <a:buChar char="•"/>
            </a:pPr>
            <a:r>
              <a:rPr lang="en-IN" sz="1800" dirty="0">
                <a:hlinkClick r:id="rId3"/>
              </a:rPr>
              <a:t>https://www.sciencedirect.com/science/article/abs/pii/S0960148116311648</a:t>
            </a:r>
            <a:endParaRPr lang="en-IN" sz="1800" dirty="0"/>
          </a:p>
          <a:p>
            <a:pPr marL="285750" indent="-285750">
              <a:buFont typeface="Arial" panose="020B0604020202020204" pitchFamily="34" charset="0"/>
              <a:buChar char="•"/>
            </a:pPr>
            <a:r>
              <a:rPr lang="en-IN" sz="1800" dirty="0">
                <a:hlinkClick r:id="rId4"/>
              </a:rPr>
              <a:t>https://ieeexplore.ieee.org/document/8663110</a:t>
            </a:r>
            <a:endParaRPr lang="en-IN" sz="1800" dirty="0"/>
          </a:p>
          <a:p>
            <a:pPr marL="285750" indent="-285750">
              <a:buFont typeface="Arial" panose="020B0604020202020204" pitchFamily="34" charset="0"/>
              <a:buChar char="•"/>
            </a:pPr>
            <a:r>
              <a:rPr lang="en-IN" sz="1800" dirty="0">
                <a:hlinkClick r:id="rId5"/>
              </a:rPr>
              <a:t>http://www.ijstr.org/final-print/Clustering-Model-For-Solar-Irradiation-Prediction-Using-Machine-Learning-Algorithm-.pdf</a:t>
            </a:r>
            <a:endParaRPr lang="en-IN" sz="1800" dirty="0"/>
          </a:p>
          <a:p>
            <a:pPr marL="285750" indent="-285750">
              <a:buFont typeface="Arial" panose="020B0604020202020204" pitchFamily="34" charset="0"/>
              <a:buChar char="•"/>
            </a:pPr>
            <a:r>
              <a:rPr lang="en-IN" sz="1800" dirty="0">
                <a:hlinkClick r:id="rId6"/>
              </a:rPr>
              <a:t>https://en.wikipedia.org/wiki/Regression_analysis</a:t>
            </a:r>
            <a:endParaRPr lang="en-IN" sz="1800" dirty="0"/>
          </a:p>
          <a:p>
            <a:pPr marL="285750" indent="-285750">
              <a:buFont typeface="Arial" panose="020B0604020202020204" pitchFamily="34" charset="0"/>
              <a:buChar char="•"/>
            </a:pPr>
            <a:r>
              <a:rPr lang="en-IN" sz="1800" dirty="0">
                <a:hlinkClick r:id="rId7"/>
              </a:rPr>
              <a:t>https://statisticsbyjim.com/regression/choosing-regression-analysis/</a:t>
            </a:r>
            <a:endParaRPr lang="en-IN" sz="1800" dirty="0"/>
          </a:p>
        </p:txBody>
      </p:sp>
    </p:spTree>
    <p:extLst>
      <p:ext uri="{BB962C8B-B14F-4D97-AF65-F5344CB8AC3E}">
        <p14:creationId xmlns:p14="http://schemas.microsoft.com/office/powerpoint/2010/main" val="9707864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3124200" y="6356350"/>
            <a:ext cx="4544144" cy="365125"/>
          </a:xfrm>
        </p:spPr>
        <p:txBody>
          <a:bodyPr/>
          <a:lstStyle/>
          <a:p>
            <a:r>
              <a:rPr lang="en-IN" dirty="0"/>
              <a:t>BATCH NO: 7    DEPARTMENT OF COMPUTER SCIENCE &amp; ENGINEERING</a:t>
            </a:r>
          </a:p>
        </p:txBody>
      </p:sp>
      <p:sp>
        <p:nvSpPr>
          <p:cNvPr id="5" name="Slide Number Placeholder 4"/>
          <p:cNvSpPr>
            <a:spLocks noGrp="1"/>
          </p:cNvSpPr>
          <p:nvPr>
            <p:ph type="sldNum" sz="quarter" idx="12"/>
          </p:nvPr>
        </p:nvSpPr>
        <p:spPr/>
        <p:txBody>
          <a:bodyPr/>
          <a:lstStyle/>
          <a:p>
            <a:fld id="{FA00FD27-8DB0-4CB2-BD37-BEA95C6A1008}" type="slidenum">
              <a:rPr lang="en-IN" smtClean="0"/>
              <a:t>36</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REFERENCES(as per IEEE format only)</a:t>
            </a:r>
            <a:endParaRPr lang="en-IN" dirty="0"/>
          </a:p>
        </p:txBody>
      </p:sp>
      <p:sp>
        <p:nvSpPr>
          <p:cNvPr id="7" name="Title 1"/>
          <p:cNvSpPr>
            <a:spLocks noGrp="1"/>
          </p:cNvSpPr>
          <p:nvPr>
            <p:ph idx="1"/>
          </p:nvPr>
        </p:nvSpPr>
        <p:spPr/>
        <p:txBody>
          <a:bodyPr>
            <a:noAutofit/>
          </a:bodyPr>
          <a:lstStyle/>
          <a:p>
            <a:r>
              <a:rPr lang="en-US" sz="1800" dirty="0">
                <a:latin typeface="Times New Roman" pitchFamily="18" charset="0"/>
                <a:cs typeface="Times New Roman" pitchFamily="18" charset="0"/>
              </a:rPr>
              <a:t>Abhishek </a:t>
            </a:r>
            <a:r>
              <a:rPr lang="en-US" sz="1800" dirty="0" err="1">
                <a:latin typeface="Times New Roman" pitchFamily="18" charset="0"/>
                <a:cs typeface="Times New Roman" pitchFamily="18" charset="0"/>
              </a:rPr>
              <a:t>Innani</a:t>
            </a:r>
            <a:r>
              <a:rPr lang="en-US" sz="1800" dirty="0">
                <a:latin typeface="Times New Roman" pitchFamily="18" charset="0"/>
                <a:cs typeface="Times New Roman" pitchFamily="18" charset="0"/>
              </a:rPr>
              <a:t>, Shweta </a:t>
            </a:r>
            <a:r>
              <a:rPr lang="en-US" sz="1800" dirty="0" err="1">
                <a:latin typeface="Times New Roman" pitchFamily="18" charset="0"/>
                <a:cs typeface="Times New Roman" pitchFamily="18" charset="0"/>
              </a:rPr>
              <a:t>Dhatwalia</a:t>
            </a:r>
            <a:r>
              <a:rPr lang="en-US" sz="1800" dirty="0">
                <a:latin typeface="Times New Roman" pitchFamily="18" charset="0"/>
                <a:cs typeface="Times New Roman" pitchFamily="18" charset="0"/>
              </a:rPr>
              <a:t>, Yash Tripathi, </a:t>
            </a:r>
            <a:r>
              <a:rPr lang="en-US" sz="1800" dirty="0" err="1">
                <a:latin typeface="Times New Roman" pitchFamily="18" charset="0"/>
                <a:cs typeface="Times New Roman" pitchFamily="18" charset="0"/>
              </a:rPr>
              <a:t>Vikky</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Jambhulkar</a:t>
            </a:r>
            <a:r>
              <a:rPr lang="en-US" sz="1800" dirty="0">
                <a:latin typeface="Times New Roman" pitchFamily="18" charset="0"/>
                <a:cs typeface="Times New Roman" pitchFamily="18" charset="0"/>
              </a:rPr>
              <a:t>.: Solar Power Predictor using Ensemble Learning. International Research Journal of Engineering and Technology 7 (4), (2020).</a:t>
            </a:r>
          </a:p>
          <a:p>
            <a:r>
              <a:rPr lang="en-US" sz="1800" dirty="0" err="1">
                <a:latin typeface="Times New Roman" pitchFamily="18" charset="0"/>
                <a:cs typeface="Times New Roman" pitchFamily="18" charset="0"/>
              </a:rPr>
              <a:t>Premalatha</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Neelamegama</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Valan</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Arasu</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Amirthamb</a:t>
            </a:r>
            <a:r>
              <a:rPr lang="en-US" sz="1800" dirty="0">
                <a:latin typeface="Times New Roman" pitchFamily="18" charset="0"/>
                <a:cs typeface="Times New Roman" pitchFamily="18" charset="0"/>
              </a:rPr>
              <a:t>.: Prediction of solar radiation for solar systems by using ANN models with different back propagation algorithms. Journal of Applied Research and Technology, (2016).</a:t>
            </a:r>
          </a:p>
          <a:p>
            <a:r>
              <a:rPr lang="en-US" sz="1800" dirty="0">
                <a:latin typeface="Times New Roman" pitchFamily="18" charset="0"/>
                <a:cs typeface="Times New Roman" pitchFamily="18" charset="0"/>
              </a:rPr>
              <a:t>Prachi Sharma, </a:t>
            </a:r>
            <a:r>
              <a:rPr lang="en-US" sz="1800" dirty="0" err="1">
                <a:latin typeface="Times New Roman" pitchFamily="18" charset="0"/>
                <a:cs typeface="Times New Roman" pitchFamily="18" charset="0"/>
              </a:rPr>
              <a:t>Megha</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Kamble</a:t>
            </a:r>
            <a:r>
              <a:rPr lang="en-US" sz="1800" dirty="0">
                <a:latin typeface="Times New Roman" pitchFamily="18" charset="0"/>
                <a:cs typeface="Times New Roman" pitchFamily="18" charset="0"/>
              </a:rPr>
              <a:t>.: Clustering Model for Solar Irradiation Prediction Using Machine Learning Algorithm. International Journal of Scientific &amp; Technology Re-search, 8(12), (2019).</a:t>
            </a:r>
          </a:p>
          <a:p>
            <a:r>
              <a:rPr lang="en-US" sz="1800" dirty="0">
                <a:latin typeface="Times New Roman" pitchFamily="18" charset="0"/>
                <a:cs typeface="Times New Roman" pitchFamily="18" charset="0"/>
              </a:rPr>
              <a:t>Abdurrahman </a:t>
            </a:r>
            <a:r>
              <a:rPr lang="en-US" sz="1800" dirty="0" err="1">
                <a:latin typeface="Times New Roman" pitchFamily="18" charset="0"/>
                <a:cs typeface="Times New Roman" pitchFamily="18" charset="0"/>
              </a:rPr>
              <a:t>Burak</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Guher</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Sakir</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Tasdemir</a:t>
            </a:r>
            <a:r>
              <a:rPr lang="en-US" sz="1800" dirty="0">
                <a:latin typeface="Times New Roman" pitchFamily="18" charset="0"/>
                <a:cs typeface="Times New Roman" pitchFamily="18" charset="0"/>
              </a:rPr>
              <a:t>, and Bulent </a:t>
            </a:r>
            <a:r>
              <a:rPr lang="en-US" sz="1800" dirty="0" err="1">
                <a:latin typeface="Times New Roman" pitchFamily="18" charset="0"/>
                <a:cs typeface="Times New Roman" pitchFamily="18" charset="0"/>
              </a:rPr>
              <a:t>Yaniktepe</a:t>
            </a:r>
            <a:r>
              <a:rPr lang="en-US" sz="1800" dirty="0">
                <a:latin typeface="Times New Roman" pitchFamily="18" charset="0"/>
                <a:cs typeface="Times New Roman" pitchFamily="18" charset="0"/>
              </a:rPr>
              <a:t>.: Effective Estimation of Hourly Global Solar Radiation Using Machine Learning Algorithms. International Journal of Photoenergy. (2020).</a:t>
            </a:r>
          </a:p>
          <a:p>
            <a:r>
              <a:rPr lang="en-US" sz="1800" dirty="0">
                <a:latin typeface="Times New Roman" pitchFamily="18" charset="0"/>
                <a:cs typeface="Times New Roman" pitchFamily="18" charset="0"/>
              </a:rPr>
              <a:t>Yao Dong and He Jiang.: Global Solar Radiation Forecasting Using Square Root </a:t>
            </a:r>
            <a:r>
              <a:rPr lang="en-US" sz="1800" dirty="0" err="1">
                <a:latin typeface="Times New Roman" pitchFamily="18" charset="0"/>
                <a:cs typeface="Times New Roman" pitchFamily="18" charset="0"/>
              </a:rPr>
              <a:t>Regu</a:t>
            </a:r>
            <a:r>
              <a:rPr lang="en-US" sz="1800" dirty="0">
                <a:latin typeface="Times New Roman" pitchFamily="18" charset="0"/>
                <a:cs typeface="Times New Roman" pitchFamily="18" charset="0"/>
              </a:rPr>
              <a:t>-</a:t>
            </a:r>
            <a:r>
              <a:rPr lang="en-US" sz="1800" dirty="0" err="1">
                <a:latin typeface="Times New Roman" pitchFamily="18" charset="0"/>
                <a:cs typeface="Times New Roman" pitchFamily="18" charset="0"/>
              </a:rPr>
              <a:t>larization</a:t>
            </a:r>
            <a:r>
              <a:rPr lang="en-US" sz="1800" dirty="0">
                <a:latin typeface="Times New Roman" pitchFamily="18" charset="0"/>
                <a:cs typeface="Times New Roman" pitchFamily="18" charset="0"/>
              </a:rPr>
              <a:t>-Based Ensemble. Mathematical Problems in Engineering, (2019) p. 20 (2019).</a:t>
            </a:r>
          </a:p>
        </p:txBody>
      </p:sp>
      <p:sp>
        <p:nvSpPr>
          <p:cNvPr id="2" name="Date Placeholder 1">
            <a:extLst>
              <a:ext uri="{FF2B5EF4-FFF2-40B4-BE49-F238E27FC236}">
                <a16:creationId xmlns:a16="http://schemas.microsoft.com/office/drawing/2014/main" id="{E3CAB50B-2313-43FF-B355-F798A39D9474}"/>
              </a:ext>
            </a:extLst>
          </p:cNvPr>
          <p:cNvSpPr>
            <a:spLocks noGrp="1"/>
          </p:cNvSpPr>
          <p:nvPr>
            <p:ph type="dt" sz="half" idx="10"/>
          </p:nvPr>
        </p:nvSpPr>
        <p:spPr/>
        <p:txBody>
          <a:bodyPr/>
          <a:lstStyle/>
          <a:p>
            <a:fld id="{ED59DBDC-886D-43EA-9561-49594A78720E}" type="datetime1">
              <a:rPr lang="en-IN" smtClean="0"/>
              <a:t>17-01-2022</a:t>
            </a:fld>
            <a:endParaRPr lang="en-IN"/>
          </a:p>
        </p:txBody>
      </p:sp>
    </p:spTree>
    <p:extLst>
      <p:ext uri="{BB962C8B-B14F-4D97-AF65-F5344CB8AC3E}">
        <p14:creationId xmlns:p14="http://schemas.microsoft.com/office/powerpoint/2010/main" val="9846263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3124200" y="6356350"/>
            <a:ext cx="4544144" cy="365125"/>
          </a:xfrm>
        </p:spPr>
        <p:txBody>
          <a:bodyPr/>
          <a:lstStyle/>
          <a:p>
            <a:r>
              <a:rPr lang="en-IN" dirty="0"/>
              <a:t>BATCH NO:7     DEPARTMENT OF COMPUTER SCIENCE &amp; ENGINEERING</a:t>
            </a:r>
          </a:p>
        </p:txBody>
      </p:sp>
      <p:sp>
        <p:nvSpPr>
          <p:cNvPr id="5" name="Slide Number Placeholder 4"/>
          <p:cNvSpPr>
            <a:spLocks noGrp="1"/>
          </p:cNvSpPr>
          <p:nvPr>
            <p:ph type="sldNum" sz="quarter" idx="12"/>
          </p:nvPr>
        </p:nvSpPr>
        <p:spPr/>
        <p:txBody>
          <a:bodyPr/>
          <a:lstStyle/>
          <a:p>
            <a:fld id="{FA00FD27-8DB0-4CB2-BD37-BEA95C6A1008}" type="slidenum">
              <a:rPr lang="en-IN" smtClean="0"/>
              <a:t>37</a:t>
            </a:fld>
            <a:endParaRPr lang="en-IN" dirty="0"/>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REFERENCES(as per IEEE format only)</a:t>
            </a:r>
            <a:endParaRPr lang="en-IN" dirty="0"/>
          </a:p>
        </p:txBody>
      </p:sp>
      <p:sp>
        <p:nvSpPr>
          <p:cNvPr id="7" name="Title 1"/>
          <p:cNvSpPr>
            <a:spLocks noGrp="1"/>
          </p:cNvSpPr>
          <p:nvPr>
            <p:ph idx="1"/>
          </p:nvPr>
        </p:nvSpPr>
        <p:spPr/>
        <p:txBody>
          <a:bodyPr>
            <a:noAutofit/>
          </a:bodyPr>
          <a:lstStyle/>
          <a:p>
            <a:r>
              <a:rPr lang="en-US" sz="1800" dirty="0">
                <a:latin typeface="Times New Roman" pitchFamily="18" charset="0"/>
                <a:cs typeface="Times New Roman" pitchFamily="18" charset="0"/>
              </a:rPr>
              <a:t>David Gagne, Jerry </a:t>
            </a:r>
            <a:r>
              <a:rPr lang="en-US" sz="1800" dirty="0" err="1">
                <a:latin typeface="Times New Roman" pitchFamily="18" charset="0"/>
                <a:cs typeface="Times New Roman" pitchFamily="18" charset="0"/>
              </a:rPr>
              <a:t>Brotzge</a:t>
            </a:r>
            <a:r>
              <a:rPr lang="en-US" sz="1800" dirty="0">
                <a:latin typeface="Times New Roman" pitchFamily="18" charset="0"/>
                <a:cs typeface="Times New Roman" pitchFamily="18" charset="0"/>
              </a:rPr>
              <a:t>, Amy </a:t>
            </a:r>
            <a:r>
              <a:rPr lang="en-US" sz="1800" dirty="0" err="1">
                <a:latin typeface="Times New Roman" pitchFamily="18" charset="0"/>
                <a:cs typeface="Times New Roman" pitchFamily="18" charset="0"/>
              </a:rPr>
              <a:t>Mcgovern</a:t>
            </a:r>
            <a:r>
              <a:rPr lang="en-US" sz="1800" dirty="0">
                <a:latin typeface="Times New Roman" pitchFamily="18" charset="0"/>
                <a:cs typeface="Times New Roman" pitchFamily="18" charset="0"/>
              </a:rPr>
              <a:t>.: Day-Ahead Hail Prediction Integrating Machine Learning with Storm-Scale Numerical Weather Models. ResearchGate. (2015).</a:t>
            </a:r>
          </a:p>
          <a:p>
            <a:r>
              <a:rPr lang="en-US" sz="1800" dirty="0">
                <a:latin typeface="Times New Roman" pitchFamily="18" charset="0"/>
                <a:cs typeface="Times New Roman" pitchFamily="18" charset="0"/>
              </a:rPr>
              <a:t>Senthil Kumar, P.: Improved Prediction of Wind Speed using Machine Learning. EAI Endorsed Transactions. (2019).</a:t>
            </a:r>
          </a:p>
          <a:p>
            <a:r>
              <a:rPr lang="en-US" sz="1800" dirty="0" err="1">
                <a:latin typeface="Times New Roman" pitchFamily="18" charset="0"/>
                <a:cs typeface="Times New Roman" pitchFamily="18" charset="0"/>
              </a:rPr>
              <a:t>Tomoaki</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Kashiwaoa</a:t>
            </a:r>
            <a:r>
              <a:rPr lang="en-US" sz="1800" dirty="0">
                <a:latin typeface="Times New Roman" pitchFamily="18" charset="0"/>
                <a:cs typeface="Times New Roman" pitchFamily="18" charset="0"/>
              </a:rPr>
              <a:t>, Koichi </a:t>
            </a:r>
            <a:r>
              <a:rPr lang="en-US" sz="1800" dirty="0" err="1">
                <a:latin typeface="Times New Roman" pitchFamily="18" charset="0"/>
                <a:cs typeface="Times New Roman" pitchFamily="18" charset="0"/>
              </a:rPr>
              <a:t>Nakayamaa</a:t>
            </a:r>
            <a:r>
              <a:rPr lang="en-US" sz="1800" dirty="0">
                <a:latin typeface="Times New Roman" pitchFamily="18" charset="0"/>
                <a:cs typeface="Times New Roman" pitchFamily="18" charset="0"/>
              </a:rPr>
              <a:t>, Shin </a:t>
            </a:r>
            <a:r>
              <a:rPr lang="en-US" sz="1800" dirty="0" err="1">
                <a:latin typeface="Times New Roman" pitchFamily="18" charset="0"/>
                <a:cs typeface="Times New Roman" pitchFamily="18" charset="0"/>
              </a:rPr>
              <a:t>Andoc</a:t>
            </a:r>
            <a:r>
              <a:rPr lang="en-US" sz="1800" dirty="0">
                <a:latin typeface="Times New Roman" pitchFamily="18" charset="0"/>
                <a:cs typeface="Times New Roman" pitchFamily="18" charset="0"/>
              </a:rPr>
              <a:t>, Kenji Ikeda d, </a:t>
            </a:r>
            <a:r>
              <a:rPr lang="en-US" sz="1800" dirty="0" err="1">
                <a:latin typeface="Times New Roman" pitchFamily="18" charset="0"/>
                <a:cs typeface="Times New Roman" pitchFamily="18" charset="0"/>
              </a:rPr>
              <a:t>Moonyong</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Leee</a:t>
            </a:r>
            <a:r>
              <a:rPr lang="en-US" sz="1800" dirty="0">
                <a:latin typeface="Times New Roman" pitchFamily="18" charset="0"/>
                <a:cs typeface="Times New Roman" pitchFamily="18" charset="0"/>
              </a:rPr>
              <a:t>, Alireza </a:t>
            </a:r>
            <a:r>
              <a:rPr lang="en-US" sz="1800" dirty="0" err="1">
                <a:latin typeface="Times New Roman" pitchFamily="18" charset="0"/>
                <a:cs typeface="Times New Roman" pitchFamily="18" charset="0"/>
              </a:rPr>
              <a:t>Bahadori</a:t>
            </a:r>
            <a:r>
              <a:rPr lang="en-US" sz="1800" dirty="0">
                <a:latin typeface="Times New Roman" pitchFamily="18" charset="0"/>
                <a:cs typeface="Times New Roman" pitchFamily="18" charset="0"/>
              </a:rPr>
              <a:t>.: A neural network-based local rainfall prediction system using mete-</a:t>
            </a:r>
            <a:r>
              <a:rPr lang="en-US" sz="1800" dirty="0" err="1">
                <a:latin typeface="Times New Roman" pitchFamily="18" charset="0"/>
                <a:cs typeface="Times New Roman" pitchFamily="18" charset="0"/>
              </a:rPr>
              <a:t>orological</a:t>
            </a:r>
            <a:r>
              <a:rPr lang="en-US" sz="1800" dirty="0">
                <a:latin typeface="Times New Roman" pitchFamily="18" charset="0"/>
                <a:cs typeface="Times New Roman" pitchFamily="18" charset="0"/>
              </a:rPr>
              <a:t> data on the Internet: A case study using data from the Japan Meteorological Agency. ScienceDirect. (2015).</a:t>
            </a:r>
          </a:p>
          <a:p>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Demirtas</a:t>
            </a:r>
            <a:r>
              <a:rPr lang="en-US" sz="1800" dirty="0">
                <a:latin typeface="Times New Roman" pitchFamily="18" charset="0"/>
                <a:cs typeface="Times New Roman" pitchFamily="18" charset="0"/>
              </a:rPr>
              <a:t> M </a:t>
            </a:r>
            <a:r>
              <a:rPr lang="en-US" sz="1800" dirty="0" err="1">
                <a:latin typeface="Times New Roman" pitchFamily="18" charset="0"/>
                <a:cs typeface="Times New Roman" pitchFamily="18" charset="0"/>
              </a:rPr>
              <a:t>Yesilbudak</a:t>
            </a:r>
            <a:r>
              <a:rPr lang="en-US" sz="1800" dirty="0">
                <a:latin typeface="Times New Roman" pitchFamily="18" charset="0"/>
                <a:cs typeface="Times New Roman" pitchFamily="18" charset="0"/>
              </a:rPr>
              <a:t> M </a:t>
            </a:r>
            <a:r>
              <a:rPr lang="en-US" sz="1800" dirty="0" err="1">
                <a:latin typeface="Times New Roman" pitchFamily="18" charset="0"/>
                <a:cs typeface="Times New Roman" pitchFamily="18" charset="0"/>
              </a:rPr>
              <a:t>Sagiroglu</a:t>
            </a:r>
            <a:r>
              <a:rPr lang="en-US" sz="1800" dirty="0">
                <a:latin typeface="Times New Roman" pitchFamily="18" charset="0"/>
                <a:cs typeface="Times New Roman" pitchFamily="18" charset="0"/>
              </a:rPr>
              <a:t> S, </a:t>
            </a:r>
            <a:r>
              <a:rPr lang="en-US" sz="1800" dirty="0" err="1">
                <a:latin typeface="Times New Roman" pitchFamily="18" charset="0"/>
                <a:cs typeface="Times New Roman" pitchFamily="18" charset="0"/>
              </a:rPr>
              <a:t>Colak</a:t>
            </a:r>
            <a:r>
              <a:rPr lang="en-US" sz="1800" dirty="0">
                <a:latin typeface="Times New Roman" pitchFamily="18" charset="0"/>
                <a:cs typeface="Times New Roman" pitchFamily="18" charset="0"/>
              </a:rPr>
              <a:t> I.: Prediction of solar radiation using me-</a:t>
            </a:r>
            <a:r>
              <a:rPr lang="en-US" sz="1800" dirty="0" err="1">
                <a:latin typeface="Times New Roman" pitchFamily="18" charset="0"/>
                <a:cs typeface="Times New Roman" pitchFamily="18" charset="0"/>
              </a:rPr>
              <a:t>teorological</a:t>
            </a:r>
            <a:r>
              <a:rPr lang="en-US" sz="1800" dirty="0">
                <a:latin typeface="Times New Roman" pitchFamily="18" charset="0"/>
                <a:cs typeface="Times New Roman" pitchFamily="18" charset="0"/>
              </a:rPr>
              <a:t> data. In the proceedings of International Conference on Renewable Energy Research and Applications, p. 1-4. (2012).</a:t>
            </a:r>
          </a:p>
          <a:p>
            <a:r>
              <a:rPr lang="en-US" sz="1800" dirty="0" err="1">
                <a:latin typeface="Times New Roman" pitchFamily="18" charset="0"/>
                <a:cs typeface="Times New Roman" pitchFamily="18" charset="0"/>
              </a:rPr>
              <a:t>Neelamegam</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Premalatha</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Amirtham</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Valan</a:t>
            </a:r>
            <a:r>
              <a:rPr lang="en-US" sz="1800" dirty="0">
                <a:latin typeface="Times New Roman" pitchFamily="18" charset="0"/>
                <a:cs typeface="Times New Roman" pitchFamily="18" charset="0"/>
              </a:rPr>
              <a:t> </a:t>
            </a:r>
            <a:r>
              <a:rPr lang="en-US" sz="1800" dirty="0" err="1">
                <a:latin typeface="Times New Roman" pitchFamily="18" charset="0"/>
                <a:cs typeface="Times New Roman" pitchFamily="18" charset="0"/>
              </a:rPr>
              <a:t>Arasu</a:t>
            </a:r>
            <a:r>
              <a:rPr lang="en-US" sz="1800" dirty="0">
                <a:latin typeface="Times New Roman" pitchFamily="18" charset="0"/>
                <a:cs typeface="Times New Roman" pitchFamily="18" charset="0"/>
              </a:rPr>
              <a:t>.: Prediction of solar radiation for so-lar systems by using ANN models with different back propagation algorithms. Journal of Applied Research and Technology, 14(3), p. 206-214, (2016).</a:t>
            </a:r>
          </a:p>
        </p:txBody>
      </p:sp>
      <p:sp>
        <p:nvSpPr>
          <p:cNvPr id="2" name="Date Placeholder 1">
            <a:extLst>
              <a:ext uri="{FF2B5EF4-FFF2-40B4-BE49-F238E27FC236}">
                <a16:creationId xmlns:a16="http://schemas.microsoft.com/office/drawing/2014/main" id="{E3CAB50B-2313-43FF-B355-F798A39D9474}"/>
              </a:ext>
            </a:extLst>
          </p:cNvPr>
          <p:cNvSpPr>
            <a:spLocks noGrp="1"/>
          </p:cNvSpPr>
          <p:nvPr>
            <p:ph type="dt" sz="half" idx="10"/>
          </p:nvPr>
        </p:nvSpPr>
        <p:spPr/>
        <p:txBody>
          <a:bodyPr/>
          <a:lstStyle/>
          <a:p>
            <a:fld id="{ED59DBDC-886D-43EA-9561-49594A78720E}" type="datetime1">
              <a:rPr lang="en-IN" smtClean="0"/>
              <a:t>17-01-2022</a:t>
            </a:fld>
            <a:endParaRPr lang="en-IN" dirty="0"/>
          </a:p>
        </p:txBody>
      </p:sp>
    </p:spTree>
    <p:extLst>
      <p:ext uri="{BB962C8B-B14F-4D97-AF65-F5344CB8AC3E}">
        <p14:creationId xmlns:p14="http://schemas.microsoft.com/office/powerpoint/2010/main" val="33658588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8FA2104-62E8-410B-B708-C310D91F8F00}"/>
              </a:ext>
            </a:extLst>
          </p:cNvPr>
          <p:cNvSpPr>
            <a:spLocks noGrp="1"/>
          </p:cNvSpPr>
          <p:nvPr>
            <p:ph type="dt" sz="half" idx="10"/>
          </p:nvPr>
        </p:nvSpPr>
        <p:spPr/>
        <p:txBody>
          <a:bodyPr/>
          <a:lstStyle/>
          <a:p>
            <a:fld id="{C52E69EF-EA3C-433D-AB92-9EDCABBE821F}" type="datetime1">
              <a:rPr lang="en-IN" smtClean="0"/>
              <a:t>17-01-2022</a:t>
            </a:fld>
            <a:endParaRPr lang="en-IN"/>
          </a:p>
        </p:txBody>
      </p:sp>
      <p:sp>
        <p:nvSpPr>
          <p:cNvPr id="5" name="Footer Placeholder 4">
            <a:extLst>
              <a:ext uri="{FF2B5EF4-FFF2-40B4-BE49-F238E27FC236}">
                <a16:creationId xmlns:a16="http://schemas.microsoft.com/office/drawing/2014/main" id="{31C82E69-BB25-4AAC-AA30-A8754A6E9175}"/>
              </a:ext>
            </a:extLst>
          </p:cNvPr>
          <p:cNvSpPr>
            <a:spLocks noGrp="1"/>
          </p:cNvSpPr>
          <p:nvPr>
            <p:ph type="ftr" sz="quarter" idx="11"/>
          </p:nvPr>
        </p:nvSpPr>
        <p:spPr>
          <a:xfrm>
            <a:off x="3124200" y="6356350"/>
            <a:ext cx="4544144"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0E605F8D-3311-49C6-B9F9-A80CF5CA9E36}"/>
              </a:ext>
            </a:extLst>
          </p:cNvPr>
          <p:cNvSpPr>
            <a:spLocks noGrp="1"/>
          </p:cNvSpPr>
          <p:nvPr>
            <p:ph type="sldNum" sz="quarter" idx="12"/>
          </p:nvPr>
        </p:nvSpPr>
        <p:spPr/>
        <p:txBody>
          <a:bodyPr/>
          <a:lstStyle/>
          <a:p>
            <a:fld id="{669AD40C-E5A7-4132-A31D-54A4D1BB6E89}" type="slidenum">
              <a:rPr lang="en-IN" smtClean="0"/>
              <a:t>38</a:t>
            </a:fld>
            <a:endParaRPr lang="en-IN"/>
          </a:p>
        </p:txBody>
      </p:sp>
      <p:pic>
        <p:nvPicPr>
          <p:cNvPr id="10" name="Picture 9">
            <a:extLst>
              <a:ext uri="{FF2B5EF4-FFF2-40B4-BE49-F238E27FC236}">
                <a16:creationId xmlns:a16="http://schemas.microsoft.com/office/drawing/2014/main" id="{24F86007-C154-480A-8AB5-25CF3A2C454B}"/>
              </a:ext>
            </a:extLst>
          </p:cNvPr>
          <p:cNvPicPr>
            <a:picLocks noChangeAspect="1"/>
          </p:cNvPicPr>
          <p:nvPr/>
        </p:nvPicPr>
        <p:blipFill rotWithShape="1">
          <a:blip r:embed="rId2"/>
          <a:srcRect b="16522"/>
          <a:stretch/>
        </p:blipFill>
        <p:spPr>
          <a:xfrm>
            <a:off x="1043609" y="1340768"/>
            <a:ext cx="6375400" cy="4032448"/>
          </a:xfrm>
          <a:prstGeom prst="rect">
            <a:avLst/>
          </a:prstGeom>
        </p:spPr>
      </p:pic>
      <p:sp>
        <p:nvSpPr>
          <p:cNvPr id="14" name="TextBox 13">
            <a:extLst>
              <a:ext uri="{FF2B5EF4-FFF2-40B4-BE49-F238E27FC236}">
                <a16:creationId xmlns:a16="http://schemas.microsoft.com/office/drawing/2014/main" id="{23A9E09D-2B5E-4D1D-A994-EF8D47DE13B9}"/>
              </a:ext>
            </a:extLst>
          </p:cNvPr>
          <p:cNvSpPr txBox="1"/>
          <p:nvPr/>
        </p:nvSpPr>
        <p:spPr>
          <a:xfrm>
            <a:off x="838200" y="764704"/>
            <a:ext cx="4572000" cy="400110"/>
          </a:xfrm>
          <a:prstGeom prst="rect">
            <a:avLst/>
          </a:prstGeom>
          <a:noFill/>
        </p:spPr>
        <p:txBody>
          <a:bodyPr wrap="square">
            <a:spAutoFit/>
          </a:bodyPr>
          <a:lstStyle/>
          <a:p>
            <a:r>
              <a:rPr lang="en-IN" sz="2000" b="1" dirty="0">
                <a:latin typeface="Times New Roman" panose="02020603050405020304" pitchFamily="18" charset="0"/>
                <a:cs typeface="Times New Roman" panose="02020603050405020304" pitchFamily="18" charset="0"/>
              </a:rPr>
              <a:t>PLAGIARISM REPORT OF PPT</a:t>
            </a:r>
            <a:endParaRPr lang="en-IN" sz="2000" dirty="0"/>
          </a:p>
        </p:txBody>
      </p:sp>
    </p:spTree>
    <p:extLst>
      <p:ext uri="{BB962C8B-B14F-4D97-AF65-F5344CB8AC3E}">
        <p14:creationId xmlns:p14="http://schemas.microsoft.com/office/powerpoint/2010/main" val="40038303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CE8465C-A9CA-4D63-9488-272F7398398E}"/>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45C9894B-82C0-424E-86DA-70E96560EB86}"/>
              </a:ext>
            </a:extLst>
          </p:cNvPr>
          <p:cNvSpPr>
            <a:spLocks noGrp="1"/>
          </p:cNvSpPr>
          <p:nvPr>
            <p:ph type="ftr" sz="quarter" idx="11"/>
          </p:nvPr>
        </p:nvSpPr>
        <p:spPr>
          <a:xfrm>
            <a:off x="3124200" y="6356350"/>
            <a:ext cx="4616152"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FE794501-2C5C-4EBB-B1D7-4FE7205D8558}"/>
              </a:ext>
            </a:extLst>
          </p:cNvPr>
          <p:cNvSpPr>
            <a:spLocks noGrp="1"/>
          </p:cNvSpPr>
          <p:nvPr>
            <p:ph type="sldNum" sz="quarter" idx="12"/>
          </p:nvPr>
        </p:nvSpPr>
        <p:spPr/>
        <p:txBody>
          <a:bodyPr/>
          <a:lstStyle/>
          <a:p>
            <a:fld id="{669AD40C-E5A7-4132-A31D-54A4D1BB6E89}" type="slidenum">
              <a:rPr lang="en-IN" smtClean="0"/>
              <a:t>39</a:t>
            </a:fld>
            <a:endParaRPr lang="en-IN"/>
          </a:p>
        </p:txBody>
      </p:sp>
      <p:pic>
        <p:nvPicPr>
          <p:cNvPr id="10" name="Picture 9">
            <a:extLst>
              <a:ext uri="{FF2B5EF4-FFF2-40B4-BE49-F238E27FC236}">
                <a16:creationId xmlns:a16="http://schemas.microsoft.com/office/drawing/2014/main" id="{24AA3451-5CAD-482A-8AA6-DDA08B290374}"/>
              </a:ext>
            </a:extLst>
          </p:cNvPr>
          <p:cNvPicPr>
            <a:picLocks noChangeAspect="1"/>
          </p:cNvPicPr>
          <p:nvPr/>
        </p:nvPicPr>
        <p:blipFill>
          <a:blip r:embed="rId2"/>
          <a:stretch>
            <a:fillRect/>
          </a:stretch>
        </p:blipFill>
        <p:spPr>
          <a:xfrm>
            <a:off x="179512" y="1628800"/>
            <a:ext cx="8363272" cy="4518286"/>
          </a:xfrm>
          <a:prstGeom prst="rect">
            <a:avLst/>
          </a:prstGeom>
        </p:spPr>
      </p:pic>
      <p:sp>
        <p:nvSpPr>
          <p:cNvPr id="12" name="TextBox 11">
            <a:extLst>
              <a:ext uri="{FF2B5EF4-FFF2-40B4-BE49-F238E27FC236}">
                <a16:creationId xmlns:a16="http://schemas.microsoft.com/office/drawing/2014/main" id="{CDF0CC16-2150-4A52-AE24-14AFD9B7D8D9}"/>
              </a:ext>
            </a:extLst>
          </p:cNvPr>
          <p:cNvSpPr txBox="1"/>
          <p:nvPr/>
        </p:nvSpPr>
        <p:spPr>
          <a:xfrm>
            <a:off x="304800" y="675865"/>
            <a:ext cx="4572000" cy="400110"/>
          </a:xfrm>
          <a:prstGeom prst="rect">
            <a:avLst/>
          </a:prstGeom>
          <a:noFill/>
        </p:spPr>
        <p:txBody>
          <a:bodyPr wrap="square">
            <a:spAutoFit/>
          </a:bodyPr>
          <a:lstStyle/>
          <a:p>
            <a:pPr marL="12700">
              <a:lnSpc>
                <a:spcPct val="100000"/>
              </a:lnSpc>
              <a:spcBef>
                <a:spcPts val="40"/>
              </a:spcBef>
            </a:pPr>
            <a:r>
              <a:rPr lang="en-US" sz="2000" b="1" spc="-15" dirty="0">
                <a:latin typeface="Times New Roman" panose="02020603050405020304" pitchFamily="18" charset="0"/>
                <a:cs typeface="Times New Roman" panose="02020603050405020304" pitchFamily="18" charset="0"/>
              </a:rPr>
              <a:t>POSTER PRESENTATION</a:t>
            </a:r>
          </a:p>
        </p:txBody>
      </p:sp>
    </p:spTree>
    <p:extLst>
      <p:ext uri="{BB962C8B-B14F-4D97-AF65-F5344CB8AC3E}">
        <p14:creationId xmlns:p14="http://schemas.microsoft.com/office/powerpoint/2010/main" val="3315614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sz="2400" b="1" dirty="0">
                <a:latin typeface="Times New Roman" pitchFamily="18" charset="0"/>
                <a:cs typeface="Times New Roman" pitchFamily="18" charset="0"/>
              </a:rPr>
              <a:t>OBJECTIVES</a:t>
            </a:r>
            <a:r>
              <a:rPr lang="en-IN" dirty="0"/>
              <a:t> </a:t>
            </a:r>
          </a:p>
        </p:txBody>
      </p:sp>
      <p:sp>
        <p:nvSpPr>
          <p:cNvPr id="3" name="Content Placeholder 2"/>
          <p:cNvSpPr>
            <a:spLocks noGrp="1"/>
          </p:cNvSpPr>
          <p:nvPr>
            <p:ph idx="1"/>
          </p:nvPr>
        </p:nvSpPr>
        <p:spPr/>
        <p:txBody>
          <a:bodyPr>
            <a:normAutofit/>
          </a:bodyPr>
          <a:lstStyle/>
          <a:p>
            <a:pPr marL="0" indent="0" algn="just">
              <a:lnSpc>
                <a:spcPct val="100000"/>
              </a:lnSpc>
              <a:spcBef>
                <a:spcPts val="1010"/>
              </a:spcBef>
              <a:buNone/>
            </a:pPr>
            <a:r>
              <a:rPr lang="en-US" sz="2400" b="1" spc="-5" dirty="0">
                <a:latin typeface="Times New Roman"/>
                <a:cs typeface="Times New Roman"/>
              </a:rPr>
              <a:t>Aim </a:t>
            </a:r>
            <a:r>
              <a:rPr lang="en-US" sz="2400" b="1" dirty="0">
                <a:latin typeface="Times New Roman"/>
                <a:cs typeface="Times New Roman"/>
              </a:rPr>
              <a:t>of </a:t>
            </a:r>
            <a:r>
              <a:rPr lang="en-US" sz="2400" b="1" spc="-5" dirty="0">
                <a:latin typeface="Times New Roman"/>
                <a:cs typeface="Times New Roman"/>
              </a:rPr>
              <a:t>the</a:t>
            </a:r>
            <a:r>
              <a:rPr lang="en-US" sz="2400" b="1" spc="5" dirty="0">
                <a:latin typeface="Times New Roman"/>
                <a:cs typeface="Times New Roman"/>
              </a:rPr>
              <a:t> </a:t>
            </a:r>
            <a:r>
              <a:rPr lang="en-US" sz="2400" b="1" spc="-10" dirty="0">
                <a:latin typeface="Times New Roman"/>
                <a:cs typeface="Times New Roman"/>
              </a:rPr>
              <a:t>Project:</a:t>
            </a:r>
            <a:endParaRPr lang="en-US" sz="2400" dirty="0">
              <a:latin typeface="Times New Roman"/>
              <a:cs typeface="Times New Roman"/>
            </a:endParaRPr>
          </a:p>
          <a:p>
            <a:pPr marL="195580" marR="5080" indent="-183515" algn="just">
              <a:lnSpc>
                <a:spcPts val="2590"/>
              </a:lnSpc>
              <a:spcBef>
                <a:spcPts val="1240"/>
              </a:spcBef>
              <a:buClr>
                <a:srgbClr val="9E3611"/>
              </a:buClr>
              <a:buSzPct val="81250"/>
              <a:buFont typeface="Wingdings"/>
              <a:buChar char=""/>
              <a:tabLst>
                <a:tab pos="219710" algn="l"/>
              </a:tabLst>
            </a:pPr>
            <a:r>
              <a:rPr lang="en-US" sz="2000" dirty="0">
                <a:latin typeface="Times New Roman" panose="02020603050405020304" pitchFamily="18" charset="0"/>
                <a:cs typeface="Times New Roman" panose="02020603050405020304" pitchFamily="18" charset="0"/>
              </a:rPr>
              <a:t>The aim is to create a model for the prediction of solar radiation that uses past weather data including temperatures, wind speed, air and moisture, and forecasts potential solar irradiance.</a:t>
            </a:r>
            <a:endParaRPr lang="en-US" sz="2000" dirty="0">
              <a:latin typeface="Times New Roman"/>
              <a:cs typeface="Times New Roman"/>
            </a:endParaRPr>
          </a:p>
          <a:p>
            <a:pPr marL="195580" marR="5080" indent="-183515" algn="just">
              <a:lnSpc>
                <a:spcPts val="2590"/>
              </a:lnSpc>
              <a:spcBef>
                <a:spcPts val="1210"/>
              </a:spcBef>
              <a:buClr>
                <a:srgbClr val="9E3611"/>
              </a:buClr>
              <a:buSzPct val="81250"/>
              <a:buFont typeface="Wingdings"/>
              <a:buChar char=""/>
              <a:tabLst>
                <a:tab pos="219710" algn="l"/>
              </a:tabLst>
            </a:pPr>
            <a:r>
              <a:rPr lang="en-US" sz="2000" dirty="0">
                <a:latin typeface="Times New Roman" panose="02020603050405020304" pitchFamily="18" charset="0"/>
                <a:cs typeface="Times New Roman" panose="02020603050405020304" pitchFamily="18" charset="0"/>
              </a:rPr>
              <a:t>This model can help the grid operators for improved supply and demand management</a:t>
            </a:r>
            <a:r>
              <a:rPr lang="en-US" sz="2400" dirty="0">
                <a:latin typeface="Times New Roman"/>
                <a:cs typeface="Times New Roman"/>
              </a:rPr>
              <a:t>.</a:t>
            </a:r>
          </a:p>
          <a:p>
            <a:pPr marL="0" indent="0" algn="just">
              <a:lnSpc>
                <a:spcPct val="100000"/>
              </a:lnSpc>
              <a:spcBef>
                <a:spcPts val="875"/>
              </a:spcBef>
              <a:buNone/>
            </a:pPr>
            <a:r>
              <a:rPr lang="en-US" sz="2400" b="1" spc="-5" dirty="0">
                <a:latin typeface="Times New Roman"/>
                <a:cs typeface="Times New Roman"/>
              </a:rPr>
              <a:t>Scope </a:t>
            </a:r>
            <a:r>
              <a:rPr lang="en-US" sz="2400" b="1" dirty="0">
                <a:latin typeface="Times New Roman"/>
                <a:cs typeface="Times New Roman"/>
              </a:rPr>
              <a:t>of </a:t>
            </a:r>
            <a:r>
              <a:rPr lang="en-US" sz="2400" b="1" spc="-5" dirty="0">
                <a:latin typeface="Times New Roman"/>
                <a:cs typeface="Times New Roman"/>
              </a:rPr>
              <a:t>the</a:t>
            </a:r>
            <a:r>
              <a:rPr lang="en-US" sz="2400" b="1" spc="-10" dirty="0">
                <a:latin typeface="Times New Roman"/>
                <a:cs typeface="Times New Roman"/>
              </a:rPr>
              <a:t> </a:t>
            </a:r>
            <a:r>
              <a:rPr lang="en-US" sz="2400" b="1" spc="-5" dirty="0">
                <a:latin typeface="Times New Roman"/>
                <a:cs typeface="Times New Roman"/>
              </a:rPr>
              <a:t>Project:</a:t>
            </a:r>
            <a:endParaRPr lang="en-US" sz="2400" dirty="0">
              <a:latin typeface="Times New Roman"/>
              <a:cs typeface="Times New Roman"/>
            </a:endParaRPr>
          </a:p>
          <a:p>
            <a:pPr marL="195580" marR="5080" indent="-183515" algn="just">
              <a:lnSpc>
                <a:spcPct val="90000"/>
              </a:lnSpc>
              <a:spcBef>
                <a:spcPts val="1200"/>
              </a:spcBef>
              <a:buClr>
                <a:srgbClr val="9E3611"/>
              </a:buClr>
              <a:buSzPct val="81250"/>
              <a:buFont typeface="Wingdings"/>
              <a:buChar char=""/>
              <a:tabLst>
                <a:tab pos="219710" algn="l"/>
              </a:tabLst>
            </a:pPr>
            <a:r>
              <a:rPr lang="en-US" sz="2400" dirty="0">
                <a:latin typeface="Times New Roman"/>
                <a:cs typeface="Times New Roman"/>
              </a:rPr>
              <a:t>  </a:t>
            </a:r>
            <a:r>
              <a:rPr lang="en-US" sz="2000" dirty="0">
                <a:latin typeface="Times New Roman"/>
                <a:cs typeface="Times New Roman"/>
              </a:rPr>
              <a:t>The </a:t>
            </a:r>
            <a:r>
              <a:rPr lang="en-US" sz="2000" spc="-5" dirty="0">
                <a:latin typeface="Times New Roman"/>
                <a:cs typeface="Times New Roman"/>
              </a:rPr>
              <a:t>scope is that the proposed model can help energy providers for optimal planning of solar energy systems . The solution can help power distribution system in effectively predicting the source power and accordingly utilize alternate energy sources </a:t>
            </a:r>
            <a:r>
              <a:rPr lang="en-US" sz="2400" dirty="0">
                <a:latin typeface="Times New Roman"/>
                <a:cs typeface="Times New Roman"/>
              </a:rPr>
              <a:t>.</a:t>
            </a:r>
          </a:p>
          <a:p>
            <a:pPr marL="0" indent="0">
              <a:buNone/>
            </a:pPr>
            <a:endParaRPr lang="en-IN" sz="2000" dirty="0">
              <a:latin typeface="Times New Roman" pitchFamily="18" charset="0"/>
              <a:cs typeface="Times New Roman" pitchFamily="18" charset="0"/>
            </a:endParaRPr>
          </a:p>
        </p:txBody>
      </p:sp>
      <p:sp>
        <p:nvSpPr>
          <p:cNvPr id="4" name="Footer Placeholder 3"/>
          <p:cNvSpPr>
            <a:spLocks noGrp="1"/>
          </p:cNvSpPr>
          <p:nvPr>
            <p:ph type="ftr" sz="quarter" idx="11"/>
          </p:nvPr>
        </p:nvSpPr>
        <p:spPr>
          <a:xfrm>
            <a:off x="3124200" y="6356350"/>
            <a:ext cx="4616152" cy="365125"/>
          </a:xfrm>
        </p:spPr>
        <p:txBody>
          <a:bodyPr/>
          <a:lstStyle/>
          <a:p>
            <a:r>
              <a:rPr lang="en-IN" dirty="0"/>
              <a:t>BATCH NO:7     DEPARTMENT OF COMPUTER SCIENCE &amp; ENGINEERING</a:t>
            </a:r>
          </a:p>
        </p:txBody>
      </p:sp>
      <p:sp>
        <p:nvSpPr>
          <p:cNvPr id="5" name="Slide Number Placeholder 4"/>
          <p:cNvSpPr>
            <a:spLocks noGrp="1"/>
          </p:cNvSpPr>
          <p:nvPr>
            <p:ph type="sldNum" sz="quarter" idx="12"/>
          </p:nvPr>
        </p:nvSpPr>
        <p:spPr/>
        <p:txBody>
          <a:bodyPr/>
          <a:lstStyle/>
          <a:p>
            <a:fld id="{FA00FD27-8DB0-4CB2-BD37-BEA95C6A1008}" type="slidenum">
              <a:rPr lang="en-IN" smtClean="0"/>
              <a:t>4</a:t>
            </a:fld>
            <a:endParaRPr lang="en-IN"/>
          </a:p>
        </p:txBody>
      </p:sp>
      <p:sp>
        <p:nvSpPr>
          <p:cNvPr id="6" name="Date Placeholder 5">
            <a:extLst>
              <a:ext uri="{FF2B5EF4-FFF2-40B4-BE49-F238E27FC236}">
                <a16:creationId xmlns:a16="http://schemas.microsoft.com/office/drawing/2014/main" id="{D9D9D793-975B-4ACD-846C-B06976F5C8D0}"/>
              </a:ext>
            </a:extLst>
          </p:cNvPr>
          <p:cNvSpPr>
            <a:spLocks noGrp="1"/>
          </p:cNvSpPr>
          <p:nvPr>
            <p:ph type="dt" sz="half" idx="10"/>
          </p:nvPr>
        </p:nvSpPr>
        <p:spPr/>
        <p:txBody>
          <a:bodyPr/>
          <a:lstStyle/>
          <a:p>
            <a:fld id="{0AC031C7-39DA-4D42-972B-7216BDAAEDF5}" type="datetime1">
              <a:rPr lang="en-IN" smtClean="0"/>
              <a:t>17-01-2022</a:t>
            </a:fld>
            <a:endParaRPr lang="en-IN"/>
          </a:p>
        </p:txBody>
      </p:sp>
    </p:spTree>
    <p:extLst>
      <p:ext uri="{BB962C8B-B14F-4D97-AF65-F5344CB8AC3E}">
        <p14:creationId xmlns:p14="http://schemas.microsoft.com/office/powerpoint/2010/main" val="41005369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DFBAB77-62A8-48C8-A791-1908EBC3F7DC}"/>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5F986E68-BD20-450D-9EC0-FCCBB1BB4B5D}"/>
              </a:ext>
            </a:extLst>
          </p:cNvPr>
          <p:cNvSpPr>
            <a:spLocks noGrp="1"/>
          </p:cNvSpPr>
          <p:nvPr>
            <p:ph type="ftr" sz="quarter" idx="11"/>
          </p:nvPr>
        </p:nvSpPr>
        <p:spPr>
          <a:xfrm>
            <a:off x="3124200" y="6356350"/>
            <a:ext cx="4544144"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1285B5FE-41DD-4354-96A3-9FBC601CC8BF}"/>
              </a:ext>
            </a:extLst>
          </p:cNvPr>
          <p:cNvSpPr>
            <a:spLocks noGrp="1"/>
          </p:cNvSpPr>
          <p:nvPr>
            <p:ph type="sldNum" sz="quarter" idx="12"/>
          </p:nvPr>
        </p:nvSpPr>
        <p:spPr/>
        <p:txBody>
          <a:bodyPr/>
          <a:lstStyle/>
          <a:p>
            <a:fld id="{669AD40C-E5A7-4132-A31D-54A4D1BB6E89}" type="slidenum">
              <a:rPr lang="en-IN" smtClean="0"/>
              <a:t>40</a:t>
            </a:fld>
            <a:endParaRPr lang="en-IN"/>
          </a:p>
        </p:txBody>
      </p:sp>
      <p:pic>
        <p:nvPicPr>
          <p:cNvPr id="7" name="Picture 2">
            <a:extLst>
              <a:ext uri="{FF2B5EF4-FFF2-40B4-BE49-F238E27FC236}">
                <a16:creationId xmlns:a16="http://schemas.microsoft.com/office/drawing/2014/main" id="{E839E1CE-71C8-4E54-9499-B647F6FD0D88}"/>
              </a:ext>
            </a:extLst>
          </p:cNvPr>
          <p:cNvPicPr>
            <a:picLocks noGrp="1" noChangeAspect="1" noChangeArrowheads="1"/>
          </p:cNvPicPr>
          <p:nvPr>
            <p:ph idx="1"/>
          </p:nvPr>
        </p:nvPicPr>
        <p:blipFill>
          <a:blip r:embed="rId2"/>
          <a:srcRect/>
          <a:stretch>
            <a:fillRect/>
          </a:stretch>
        </p:blipFill>
        <p:spPr bwMode="auto">
          <a:xfrm>
            <a:off x="1763688" y="1160181"/>
            <a:ext cx="4713312" cy="4536563"/>
          </a:xfrm>
          <a:prstGeom prst="rect">
            <a:avLst/>
          </a:prstGeom>
          <a:noFill/>
          <a:ln w="9525">
            <a:noFill/>
            <a:miter lim="800000"/>
            <a:headEnd/>
            <a:tailEnd/>
          </a:ln>
          <a:effectLst/>
        </p:spPr>
      </p:pic>
    </p:spTree>
    <p:extLst>
      <p:ext uri="{BB962C8B-B14F-4D97-AF65-F5344CB8AC3E}">
        <p14:creationId xmlns:p14="http://schemas.microsoft.com/office/powerpoint/2010/main" val="1040678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sz="2400" b="1" dirty="0">
                <a:latin typeface="Times New Roman" pitchFamily="18" charset="0"/>
                <a:cs typeface="Times New Roman" pitchFamily="18" charset="0"/>
              </a:rPr>
              <a:t>INTRODUCTION</a:t>
            </a:r>
            <a:endParaRPr lang="en-IN" dirty="0"/>
          </a:p>
        </p:txBody>
      </p:sp>
      <p:sp>
        <p:nvSpPr>
          <p:cNvPr id="4" name="Footer Placeholder 3"/>
          <p:cNvSpPr>
            <a:spLocks noGrp="1"/>
          </p:cNvSpPr>
          <p:nvPr>
            <p:ph type="ftr" sz="quarter" idx="11"/>
          </p:nvPr>
        </p:nvSpPr>
        <p:spPr>
          <a:xfrm>
            <a:off x="3124200" y="6356350"/>
            <a:ext cx="4544144" cy="365125"/>
          </a:xfrm>
        </p:spPr>
        <p:txBody>
          <a:bodyPr/>
          <a:lstStyle/>
          <a:p>
            <a:r>
              <a:rPr lang="en-IN" dirty="0"/>
              <a:t>BATCH NO: 7   DEPARTMENT OF COMPUTER SCIENCE &amp; ENGINEERING</a:t>
            </a:r>
          </a:p>
        </p:txBody>
      </p:sp>
      <p:sp>
        <p:nvSpPr>
          <p:cNvPr id="5" name="Slide Number Placeholder 4"/>
          <p:cNvSpPr>
            <a:spLocks noGrp="1"/>
          </p:cNvSpPr>
          <p:nvPr>
            <p:ph type="sldNum" sz="quarter" idx="12"/>
          </p:nvPr>
        </p:nvSpPr>
        <p:spPr/>
        <p:txBody>
          <a:bodyPr/>
          <a:lstStyle/>
          <a:p>
            <a:fld id="{FA00FD27-8DB0-4CB2-BD37-BEA95C6A1008}" type="slidenum">
              <a:rPr lang="en-IN" smtClean="0"/>
              <a:t>5</a:t>
            </a:fld>
            <a:endParaRPr lang="en-IN"/>
          </a:p>
        </p:txBody>
      </p:sp>
      <p:sp>
        <p:nvSpPr>
          <p:cNvPr id="3" name="Date Placeholder 2">
            <a:extLst>
              <a:ext uri="{FF2B5EF4-FFF2-40B4-BE49-F238E27FC236}">
                <a16:creationId xmlns:a16="http://schemas.microsoft.com/office/drawing/2014/main" id="{652CEE95-A3D7-434B-83C9-A1DFDA207BDF}"/>
              </a:ext>
            </a:extLst>
          </p:cNvPr>
          <p:cNvSpPr>
            <a:spLocks noGrp="1"/>
          </p:cNvSpPr>
          <p:nvPr>
            <p:ph type="dt" sz="half" idx="10"/>
          </p:nvPr>
        </p:nvSpPr>
        <p:spPr/>
        <p:txBody>
          <a:bodyPr/>
          <a:lstStyle/>
          <a:p>
            <a:fld id="{94034055-8367-4D9C-9AE4-66FE75E8787D}" type="datetime1">
              <a:rPr lang="en-IN" smtClean="0"/>
              <a:t>17-01-2022</a:t>
            </a:fld>
            <a:endParaRPr lang="en-IN"/>
          </a:p>
        </p:txBody>
      </p:sp>
      <p:sp>
        <p:nvSpPr>
          <p:cNvPr id="7" name="TextBox 6">
            <a:extLst>
              <a:ext uri="{FF2B5EF4-FFF2-40B4-BE49-F238E27FC236}">
                <a16:creationId xmlns:a16="http://schemas.microsoft.com/office/drawing/2014/main" id="{7406AFF4-2096-4232-8836-D22310BB3116}"/>
              </a:ext>
            </a:extLst>
          </p:cNvPr>
          <p:cNvSpPr txBox="1"/>
          <p:nvPr/>
        </p:nvSpPr>
        <p:spPr>
          <a:xfrm>
            <a:off x="413792" y="1394514"/>
            <a:ext cx="8316416" cy="4054443"/>
          </a:xfrm>
          <a:prstGeom prst="rect">
            <a:avLst/>
          </a:prstGeom>
          <a:noFill/>
        </p:spPr>
        <p:txBody>
          <a:bodyPr wrap="square">
            <a:spAutoFit/>
          </a:bodyPr>
          <a:lstStyle/>
          <a:p>
            <a:pPr marL="195580" marR="5080" indent="-183515">
              <a:lnSpc>
                <a:spcPct val="80000"/>
              </a:lnSpc>
              <a:spcBef>
                <a:spcPts val="585"/>
              </a:spcBef>
              <a:buClr>
                <a:srgbClr val="9E3611"/>
              </a:buClr>
              <a:buSzPct val="80000"/>
              <a:buFont typeface="Wingdings"/>
              <a:buChar char=""/>
              <a:tabLst>
                <a:tab pos="196215" algn="l"/>
              </a:tabLst>
            </a:pPr>
            <a:endParaRPr lang="en-US" sz="1800" spc="-20" dirty="0">
              <a:latin typeface="Times New Roman" panose="02020603050405020304" pitchFamily="18" charset="0"/>
              <a:cs typeface="Times New Roman" panose="02020603050405020304" pitchFamily="18" charset="0"/>
            </a:endParaRPr>
          </a:p>
          <a:p>
            <a:pPr marL="297815" marR="5080" indent="-285750" algn="just">
              <a:lnSpc>
                <a:spcPct val="80000"/>
              </a:lnSpc>
              <a:spcBef>
                <a:spcPts val="585"/>
              </a:spcBef>
              <a:buClr>
                <a:srgbClr val="9E3611"/>
              </a:buClr>
              <a:buSzPct val="80000"/>
              <a:buFont typeface="Wingdings" panose="05000000000000000000" pitchFamily="2" charset="2"/>
              <a:buChar char="Ø"/>
              <a:tabLst>
                <a:tab pos="196215" algn="l"/>
              </a:tabLst>
            </a:pPr>
            <a:r>
              <a:rPr lang="en-US" sz="1800" dirty="0">
                <a:latin typeface="Times New Roman" panose="02020603050405020304" pitchFamily="18" charset="0"/>
                <a:cs typeface="Times New Roman" panose="02020603050405020304" pitchFamily="18" charset="0"/>
              </a:rPr>
              <a:t>Currently, energy consumption is one of the criteria used in the analysis of countries economic development, which is in sharp expansion due to economic progress and development and increased demand, especially in the renewable energy </a:t>
            </a:r>
          </a:p>
          <a:p>
            <a:pPr marL="195580" marR="5080" indent="-183515" algn="just">
              <a:lnSpc>
                <a:spcPct val="80000"/>
              </a:lnSpc>
              <a:spcBef>
                <a:spcPts val="585"/>
              </a:spcBef>
              <a:buClr>
                <a:srgbClr val="9E3611"/>
              </a:buClr>
              <a:buSzPct val="80000"/>
              <a:buFont typeface="Wingdings"/>
              <a:buChar char=""/>
              <a:tabLst>
                <a:tab pos="196215" algn="l"/>
              </a:tabLst>
            </a:pPr>
            <a:r>
              <a:rPr lang="en-US" sz="1800" dirty="0">
                <a:latin typeface="Times New Roman" panose="02020603050405020304" pitchFamily="18" charset="0"/>
                <a:cs typeface="Times New Roman" panose="02020603050405020304" pitchFamily="18" charset="0"/>
              </a:rPr>
              <a:t> One of the most important challenge for the near future global energy  supply will  be the Wide incorporation of renewable sources of energy in current or future energy supply structures (particularly non-predictable sources such as wind and solar).</a:t>
            </a:r>
          </a:p>
          <a:p>
            <a:pPr marL="195580" marR="86360" indent="-183515" algn="just">
              <a:lnSpc>
                <a:spcPts val="1920"/>
              </a:lnSpc>
              <a:spcBef>
                <a:spcPts val="1205"/>
              </a:spcBef>
              <a:buClr>
                <a:srgbClr val="9E3611"/>
              </a:buClr>
              <a:buSzPct val="80000"/>
              <a:buFont typeface="Wingdings"/>
              <a:buChar char=""/>
              <a:tabLst>
                <a:tab pos="196215" algn="l"/>
              </a:tabLst>
            </a:pPr>
            <a:r>
              <a:rPr lang="en-US" sz="1800" dirty="0">
                <a:latin typeface="Times New Roman" panose="02020603050405020304" pitchFamily="18" charset="0"/>
                <a:cs typeface="Times New Roman" panose="02020603050405020304" pitchFamily="18" charset="0"/>
              </a:rPr>
              <a:t> Energy systems mostly use fossil fuels such as oil, gas, and coal. They are depleting at a rapid rate and their prices are highly unpredictable.  However, to reduce CO2 emissions and meet the challenge of reducing climate change, these systems need to include a range of renewable energy resource (RES) fluctuations such as wind and solar energy.</a:t>
            </a:r>
          </a:p>
          <a:p>
            <a:pPr marL="195580" marR="86360" indent="-183515" algn="just">
              <a:lnSpc>
                <a:spcPts val="1920"/>
              </a:lnSpc>
              <a:spcBef>
                <a:spcPts val="1205"/>
              </a:spcBef>
              <a:buClr>
                <a:srgbClr val="9E3611"/>
              </a:buClr>
              <a:buSzPct val="80000"/>
              <a:buFont typeface="Wingdings"/>
              <a:buChar char=""/>
              <a:tabLst>
                <a:tab pos="196215" algn="l"/>
              </a:tabLst>
            </a:pPr>
            <a:r>
              <a:rPr lang="en-US" sz="1800" dirty="0">
                <a:latin typeface="Times New Roman" panose="02020603050405020304" pitchFamily="18" charset="0"/>
                <a:cs typeface="Times New Roman" panose="02020603050405020304" pitchFamily="18" charset="0"/>
              </a:rPr>
              <a:t> Solar energy is one of the most abundantly available sources of renewable energy. For proper planning and designing of solar energy  systems, adequate knowledge of solar radiation and other pertinent  meteorological parameters is necessary.</a:t>
            </a:r>
          </a:p>
        </p:txBody>
      </p:sp>
    </p:spTree>
    <p:extLst>
      <p:ext uri="{BB962C8B-B14F-4D97-AF65-F5344CB8AC3E}">
        <p14:creationId xmlns:p14="http://schemas.microsoft.com/office/powerpoint/2010/main" val="2135441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BD2178B-FE89-4A67-8FC6-83EC1597B67C}"/>
              </a:ext>
            </a:extLst>
          </p:cNvPr>
          <p:cNvSpPr>
            <a:spLocks noGrp="1"/>
          </p:cNvSpPr>
          <p:nvPr>
            <p:ph idx="1"/>
          </p:nvPr>
        </p:nvSpPr>
        <p:spPr/>
        <p:txBody>
          <a:bodyPr>
            <a:normAutofit fontScale="47500" lnSpcReduction="20000"/>
          </a:bodyPr>
          <a:lstStyle/>
          <a:p>
            <a:pPr>
              <a:lnSpc>
                <a:spcPct val="150000"/>
              </a:lnSpc>
            </a:pPr>
            <a:endParaRPr lang="en-IN" dirty="0">
              <a:latin typeface="Times New Roman" pitchFamily="18" charset="0"/>
              <a:cs typeface="Times New Roman" pitchFamily="18" charset="0"/>
            </a:endParaRPr>
          </a:p>
          <a:p>
            <a:pPr marL="285750" indent="-285750">
              <a:lnSpc>
                <a:spcPct val="150000"/>
              </a:lnSpc>
              <a:buFont typeface="Wingdings" panose="05000000000000000000" pitchFamily="2" charset="2"/>
              <a:buChar char="v"/>
            </a:pPr>
            <a:r>
              <a:rPr lang="en-IN" sz="3400" dirty="0">
                <a:latin typeface="Times New Roman" pitchFamily="18" charset="0"/>
                <a:cs typeface="Times New Roman" pitchFamily="18" charset="0"/>
                <a:hlinkClick r:id="rId2" action="ppaction://hlinkfile"/>
              </a:rPr>
              <a:t>LS1</a:t>
            </a:r>
            <a:endParaRPr lang="en-IN" sz="3400" dirty="0">
              <a:latin typeface="Times New Roman" pitchFamily="18" charset="0"/>
              <a:cs typeface="Times New Roman" pitchFamily="18" charset="0"/>
            </a:endParaRPr>
          </a:p>
          <a:p>
            <a:pPr marL="285750" indent="-285750">
              <a:lnSpc>
                <a:spcPct val="150000"/>
              </a:lnSpc>
              <a:buFont typeface="Wingdings" panose="05000000000000000000" pitchFamily="2" charset="2"/>
              <a:buChar char="v"/>
            </a:pPr>
            <a:r>
              <a:rPr lang="en-IN" sz="3400" dirty="0">
                <a:latin typeface="Times New Roman" pitchFamily="18" charset="0"/>
                <a:cs typeface="Times New Roman" pitchFamily="18" charset="0"/>
                <a:hlinkClick r:id="rId3" action="ppaction://hlinkfile"/>
              </a:rPr>
              <a:t>LS2</a:t>
            </a:r>
            <a:endParaRPr lang="en-IN" sz="2900" dirty="0">
              <a:latin typeface="Times New Roman" pitchFamily="18" charset="0"/>
              <a:cs typeface="Times New Roman" pitchFamily="18" charset="0"/>
            </a:endParaRPr>
          </a:p>
          <a:p>
            <a:pPr marL="285750" indent="-285750">
              <a:lnSpc>
                <a:spcPct val="150000"/>
              </a:lnSpc>
              <a:buFont typeface="Wingdings" panose="05000000000000000000" pitchFamily="2" charset="2"/>
              <a:buChar char="v"/>
            </a:pPr>
            <a:r>
              <a:rPr lang="en-IN" sz="3400" dirty="0">
                <a:latin typeface="Times New Roman" pitchFamily="18" charset="0"/>
                <a:cs typeface="Times New Roman" pitchFamily="18" charset="0"/>
                <a:hlinkClick r:id="rId4" action="ppaction://hlinkfile"/>
              </a:rPr>
              <a:t>LS3</a:t>
            </a:r>
            <a:endParaRPr lang="en-IN" sz="3400" dirty="0">
              <a:latin typeface="Times New Roman" pitchFamily="18" charset="0"/>
              <a:cs typeface="Times New Roman" pitchFamily="18" charset="0"/>
            </a:endParaRPr>
          </a:p>
          <a:p>
            <a:pPr marL="285750" indent="-285750">
              <a:lnSpc>
                <a:spcPct val="150000"/>
              </a:lnSpc>
              <a:buFont typeface="Wingdings" panose="05000000000000000000" pitchFamily="2" charset="2"/>
              <a:buChar char="v"/>
            </a:pPr>
            <a:r>
              <a:rPr lang="en-IN" sz="3400" dirty="0">
                <a:latin typeface="Times New Roman" pitchFamily="18" charset="0"/>
                <a:cs typeface="Times New Roman" pitchFamily="18" charset="0"/>
                <a:hlinkClick r:id="rId5" action="ppaction://hlinkfile"/>
              </a:rPr>
              <a:t>LS4</a:t>
            </a:r>
            <a:endParaRPr lang="en-IN" sz="3400" dirty="0">
              <a:latin typeface="Times New Roman" pitchFamily="18" charset="0"/>
              <a:cs typeface="Times New Roman" pitchFamily="18" charset="0"/>
            </a:endParaRPr>
          </a:p>
          <a:p>
            <a:pPr marL="285750" indent="-285750">
              <a:lnSpc>
                <a:spcPct val="150000"/>
              </a:lnSpc>
              <a:buFont typeface="Wingdings" panose="05000000000000000000" pitchFamily="2" charset="2"/>
              <a:buChar char="v"/>
            </a:pPr>
            <a:r>
              <a:rPr lang="en-IN" sz="3400" dirty="0">
                <a:latin typeface="Times New Roman" pitchFamily="18" charset="0"/>
                <a:cs typeface="Times New Roman" pitchFamily="18" charset="0"/>
                <a:hlinkClick r:id="rId6" action="ppaction://hlinkfile"/>
              </a:rPr>
              <a:t>LS5</a:t>
            </a:r>
            <a:endParaRPr lang="en-IN" sz="3400" dirty="0">
              <a:latin typeface="Times New Roman" pitchFamily="18" charset="0"/>
              <a:cs typeface="Times New Roman" pitchFamily="18" charset="0"/>
            </a:endParaRPr>
          </a:p>
          <a:p>
            <a:pPr marL="285750" indent="-285750">
              <a:lnSpc>
                <a:spcPct val="150000"/>
              </a:lnSpc>
              <a:buFont typeface="Wingdings" panose="05000000000000000000" pitchFamily="2" charset="2"/>
              <a:buChar char="v"/>
            </a:pPr>
            <a:r>
              <a:rPr lang="en-IN" sz="3400" dirty="0">
                <a:latin typeface="Times New Roman" pitchFamily="18" charset="0"/>
                <a:cs typeface="Times New Roman" pitchFamily="18" charset="0"/>
                <a:hlinkClick r:id="rId6" action="ppaction://hlinkfile"/>
              </a:rPr>
              <a:t>LS6</a:t>
            </a:r>
            <a:endParaRPr lang="en-IN" sz="3400" dirty="0">
              <a:latin typeface="Times New Roman" pitchFamily="18" charset="0"/>
              <a:cs typeface="Times New Roman" pitchFamily="18" charset="0"/>
            </a:endParaRPr>
          </a:p>
          <a:p>
            <a:pPr marL="285750" indent="-285750">
              <a:lnSpc>
                <a:spcPct val="150000"/>
              </a:lnSpc>
              <a:buFont typeface="Wingdings" panose="05000000000000000000" pitchFamily="2" charset="2"/>
              <a:buChar char="v"/>
            </a:pPr>
            <a:r>
              <a:rPr lang="en-IN" sz="3400" dirty="0">
                <a:latin typeface="Times New Roman" pitchFamily="18" charset="0"/>
                <a:cs typeface="Times New Roman" pitchFamily="18" charset="0"/>
                <a:hlinkClick r:id="rId7" action="ppaction://hlinkfile"/>
              </a:rPr>
              <a:t>LS7</a:t>
            </a:r>
            <a:endParaRPr lang="en-IN" sz="3400" dirty="0">
              <a:latin typeface="Times New Roman" pitchFamily="18" charset="0"/>
              <a:cs typeface="Times New Roman" pitchFamily="18" charset="0"/>
            </a:endParaRPr>
          </a:p>
          <a:p>
            <a:pPr marL="285750" indent="-285750">
              <a:lnSpc>
                <a:spcPct val="150000"/>
              </a:lnSpc>
              <a:buFont typeface="Wingdings" panose="05000000000000000000" pitchFamily="2" charset="2"/>
              <a:buChar char="v"/>
            </a:pPr>
            <a:r>
              <a:rPr lang="en-IN" sz="3400" dirty="0">
                <a:latin typeface="Times New Roman" pitchFamily="18" charset="0"/>
                <a:cs typeface="Times New Roman" pitchFamily="18" charset="0"/>
                <a:hlinkClick r:id="rId8" action="ppaction://hlinkfile"/>
              </a:rPr>
              <a:t>LS8</a:t>
            </a:r>
            <a:endParaRPr lang="en-IN" sz="3400" dirty="0">
              <a:latin typeface="Times New Roman" pitchFamily="18" charset="0"/>
              <a:cs typeface="Times New Roman" pitchFamily="18" charset="0"/>
            </a:endParaRPr>
          </a:p>
          <a:p>
            <a:pPr marL="285750" indent="-285750">
              <a:lnSpc>
                <a:spcPct val="150000"/>
              </a:lnSpc>
              <a:buFont typeface="Wingdings" panose="05000000000000000000" pitchFamily="2" charset="2"/>
              <a:buChar char="v"/>
            </a:pPr>
            <a:r>
              <a:rPr lang="en-IN" sz="3400" dirty="0">
                <a:latin typeface="Times New Roman" pitchFamily="18" charset="0"/>
                <a:cs typeface="Times New Roman" pitchFamily="18" charset="0"/>
                <a:hlinkClick r:id="rId9" action="ppaction://hlinkfile"/>
              </a:rPr>
              <a:t>LS9</a:t>
            </a:r>
            <a:endParaRPr lang="en-IN" sz="3400" dirty="0">
              <a:latin typeface="Times New Roman" pitchFamily="18" charset="0"/>
              <a:cs typeface="Times New Roman" pitchFamily="18" charset="0"/>
            </a:endParaRPr>
          </a:p>
          <a:p>
            <a:pPr marL="285750" indent="-285750">
              <a:lnSpc>
                <a:spcPct val="150000"/>
              </a:lnSpc>
              <a:buFont typeface="Wingdings" panose="05000000000000000000" pitchFamily="2" charset="2"/>
              <a:buChar char="v"/>
            </a:pPr>
            <a:r>
              <a:rPr lang="en-IN" sz="3400" dirty="0">
                <a:latin typeface="Times New Roman" pitchFamily="18" charset="0"/>
                <a:cs typeface="Times New Roman" pitchFamily="18" charset="0"/>
                <a:hlinkClick r:id="rId10" action="ppaction://hlinkfile"/>
              </a:rPr>
              <a:t>LS10</a:t>
            </a:r>
            <a:endParaRPr lang="en-IN" sz="3400" dirty="0">
              <a:latin typeface="Times New Roman" pitchFamily="18" charset="0"/>
              <a:cs typeface="Times New Roman" pitchFamily="18" charset="0"/>
            </a:endParaRPr>
          </a:p>
          <a:p>
            <a:endParaRPr lang="en-IN" dirty="0"/>
          </a:p>
        </p:txBody>
      </p:sp>
      <p:sp>
        <p:nvSpPr>
          <p:cNvPr id="4" name="Date Placeholder 3">
            <a:extLst>
              <a:ext uri="{FF2B5EF4-FFF2-40B4-BE49-F238E27FC236}">
                <a16:creationId xmlns:a16="http://schemas.microsoft.com/office/drawing/2014/main" id="{C649ACC0-251D-4CF1-B9A0-D91702307667}"/>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19215558-271E-4FFF-8F46-55D39A8FE2D4}"/>
              </a:ext>
            </a:extLst>
          </p:cNvPr>
          <p:cNvSpPr>
            <a:spLocks noGrp="1"/>
          </p:cNvSpPr>
          <p:nvPr>
            <p:ph type="ftr" sz="quarter" idx="11"/>
          </p:nvPr>
        </p:nvSpPr>
        <p:spPr>
          <a:xfrm>
            <a:off x="3124200" y="6356350"/>
            <a:ext cx="4544144" cy="365125"/>
          </a:xfrm>
        </p:spPr>
        <p:txBody>
          <a:bodyPr/>
          <a:lstStyle/>
          <a:p>
            <a:r>
              <a:rPr lang="en-IN" dirty="0"/>
              <a:t>BATCH NO:7     DEPARTMENT OF COMPUTER SCIENCE &amp; ENGINEERING</a:t>
            </a:r>
          </a:p>
        </p:txBody>
      </p:sp>
      <p:sp>
        <p:nvSpPr>
          <p:cNvPr id="6" name="Slide Number Placeholder 5">
            <a:extLst>
              <a:ext uri="{FF2B5EF4-FFF2-40B4-BE49-F238E27FC236}">
                <a16:creationId xmlns:a16="http://schemas.microsoft.com/office/drawing/2014/main" id="{34C171A9-B4E8-48F2-9CAD-FC7C22373129}"/>
              </a:ext>
            </a:extLst>
          </p:cNvPr>
          <p:cNvSpPr>
            <a:spLocks noGrp="1"/>
          </p:cNvSpPr>
          <p:nvPr>
            <p:ph type="sldNum" sz="quarter" idx="12"/>
          </p:nvPr>
        </p:nvSpPr>
        <p:spPr/>
        <p:txBody>
          <a:bodyPr/>
          <a:lstStyle/>
          <a:p>
            <a:fld id="{669AD40C-E5A7-4132-A31D-54A4D1BB6E89}" type="slidenum">
              <a:rPr lang="en-IN" smtClean="0"/>
              <a:t>6</a:t>
            </a:fld>
            <a:endParaRPr lang="en-IN"/>
          </a:p>
        </p:txBody>
      </p:sp>
      <p:sp>
        <p:nvSpPr>
          <p:cNvPr id="8" name="TextBox 7">
            <a:extLst>
              <a:ext uri="{FF2B5EF4-FFF2-40B4-BE49-F238E27FC236}">
                <a16:creationId xmlns:a16="http://schemas.microsoft.com/office/drawing/2014/main" id="{68A82149-0268-4413-8B1C-5594A0B0466C}"/>
              </a:ext>
            </a:extLst>
          </p:cNvPr>
          <p:cNvSpPr txBox="1"/>
          <p:nvPr/>
        </p:nvSpPr>
        <p:spPr>
          <a:xfrm>
            <a:off x="304800" y="561777"/>
            <a:ext cx="6931496" cy="646331"/>
          </a:xfrm>
          <a:prstGeom prst="rect">
            <a:avLst/>
          </a:prstGeom>
          <a:noFill/>
        </p:spPr>
        <p:txBody>
          <a:bodyPr wrap="square">
            <a:spAutoFit/>
          </a:bodyPr>
          <a:lstStyle/>
          <a:p>
            <a:r>
              <a:rPr lang="en-IN" sz="1800" b="1" dirty="0">
                <a:latin typeface="Times New Roman" pitchFamily="18" charset="0"/>
                <a:cs typeface="Times New Roman" pitchFamily="18" charset="0"/>
              </a:rPr>
              <a:t>		LITERATURE REVIEW</a:t>
            </a:r>
          </a:p>
          <a:p>
            <a:r>
              <a:rPr lang="en-IN" sz="1800" b="1" dirty="0">
                <a:latin typeface="Times New Roman" pitchFamily="18" charset="0"/>
                <a:cs typeface="Times New Roman" pitchFamily="18" charset="0"/>
              </a:rPr>
              <a:t> (SOFT COPY OF PAPERS TO BE LINKED AS HYPERLINK)</a:t>
            </a:r>
            <a:endParaRPr lang="en-IN" dirty="0"/>
          </a:p>
        </p:txBody>
      </p:sp>
    </p:spTree>
    <p:extLst>
      <p:ext uri="{BB962C8B-B14F-4D97-AF65-F5344CB8AC3E}">
        <p14:creationId xmlns:p14="http://schemas.microsoft.com/office/powerpoint/2010/main" val="1485232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sz="2400" b="1" dirty="0">
                <a:latin typeface="Times New Roman" pitchFamily="18" charset="0"/>
                <a:cs typeface="Times New Roman" pitchFamily="18" charset="0"/>
              </a:rPr>
              <a:t>LITERATURE REVIEW</a:t>
            </a:r>
            <a:endParaRPr lang="en-IN" dirty="0"/>
          </a:p>
        </p:txBody>
      </p:sp>
      <p:sp>
        <p:nvSpPr>
          <p:cNvPr id="4" name="Footer Placeholder 3"/>
          <p:cNvSpPr>
            <a:spLocks noGrp="1"/>
          </p:cNvSpPr>
          <p:nvPr>
            <p:ph type="ftr" sz="quarter" idx="11"/>
          </p:nvPr>
        </p:nvSpPr>
        <p:spPr>
          <a:xfrm>
            <a:off x="3124200" y="6356350"/>
            <a:ext cx="4544144" cy="365125"/>
          </a:xfrm>
        </p:spPr>
        <p:txBody>
          <a:bodyPr/>
          <a:lstStyle/>
          <a:p>
            <a:r>
              <a:rPr lang="en-IN" dirty="0"/>
              <a:t>BATCH NO:  7  DEPARTMENT OF COMPUTER SCIENCE &amp; ENGINEERING</a:t>
            </a:r>
          </a:p>
        </p:txBody>
      </p:sp>
      <p:sp>
        <p:nvSpPr>
          <p:cNvPr id="5" name="Slide Number Placeholder 4"/>
          <p:cNvSpPr>
            <a:spLocks noGrp="1"/>
          </p:cNvSpPr>
          <p:nvPr>
            <p:ph type="sldNum" sz="quarter" idx="12"/>
          </p:nvPr>
        </p:nvSpPr>
        <p:spPr/>
        <p:txBody>
          <a:bodyPr/>
          <a:lstStyle/>
          <a:p>
            <a:fld id="{FA00FD27-8DB0-4CB2-BD37-BEA95C6A1008}" type="slidenum">
              <a:rPr lang="en-IN" smtClean="0"/>
              <a:t>7</a:t>
            </a:fld>
            <a:endParaRPr lang="en-IN"/>
          </a:p>
        </p:txBody>
      </p:sp>
      <p:sp>
        <p:nvSpPr>
          <p:cNvPr id="8" name="Content Placeholder 2"/>
          <p:cNvSpPr>
            <a:spLocks noGrp="1"/>
          </p:cNvSpPr>
          <p:nvPr>
            <p:ph idx="1"/>
          </p:nvPr>
        </p:nvSpPr>
        <p:spPr>
          <a:xfrm>
            <a:off x="457200" y="1600200"/>
            <a:ext cx="8229600" cy="4525963"/>
          </a:xfrm>
        </p:spPr>
        <p:txBody>
          <a:bodyPr>
            <a:normAutofit/>
          </a:bodyPr>
          <a:lstStyle/>
          <a:p>
            <a:r>
              <a:rPr lang="en-US" sz="2000" b="1" dirty="0">
                <a:latin typeface="Times New Roman" pitchFamily="18" charset="0"/>
                <a:cs typeface="Times New Roman" pitchFamily="18" charset="0"/>
              </a:rPr>
              <a:t>Author(s) name(s), year, “journal name”, publisher </a:t>
            </a:r>
          </a:p>
          <a:p>
            <a:pPr marL="0" indent="0">
              <a:buNone/>
            </a:pPr>
            <a:r>
              <a:rPr lang="en-US" sz="2000" dirty="0">
                <a:latin typeface="Times New Roman" pitchFamily="18" charset="0"/>
                <a:cs typeface="Times New Roman" pitchFamily="18" charset="0"/>
              </a:rPr>
              <a:t>	</a:t>
            </a:r>
            <a:r>
              <a:rPr lang="en-IN" sz="1600" dirty="0">
                <a:latin typeface="Times New Roman" pitchFamily="18" charset="0"/>
                <a:cs typeface="Times New Roman" pitchFamily="18" charset="0"/>
              </a:rPr>
              <a:t>Conclusion of the journal</a:t>
            </a:r>
          </a:p>
          <a:p>
            <a:pPr marL="0" indent="0">
              <a:buNone/>
            </a:pPr>
            <a:endParaRPr lang="en-IN" sz="1600" dirty="0">
              <a:latin typeface="Times New Roman" pitchFamily="18" charset="0"/>
              <a:cs typeface="Times New Roman" pitchFamily="18" charset="0"/>
            </a:endParaRPr>
          </a:p>
        </p:txBody>
      </p:sp>
      <p:sp>
        <p:nvSpPr>
          <p:cNvPr id="3" name="Date Placeholder 2">
            <a:extLst>
              <a:ext uri="{FF2B5EF4-FFF2-40B4-BE49-F238E27FC236}">
                <a16:creationId xmlns:a16="http://schemas.microsoft.com/office/drawing/2014/main" id="{18B0BC8C-9D88-4629-A536-251C523F783F}"/>
              </a:ext>
            </a:extLst>
          </p:cNvPr>
          <p:cNvSpPr>
            <a:spLocks noGrp="1"/>
          </p:cNvSpPr>
          <p:nvPr>
            <p:ph type="dt" sz="half" idx="10"/>
          </p:nvPr>
        </p:nvSpPr>
        <p:spPr/>
        <p:txBody>
          <a:bodyPr/>
          <a:lstStyle/>
          <a:p>
            <a:fld id="{245A23CC-29B8-4995-9995-9B44E9C29B4A}" type="datetime1">
              <a:rPr lang="en-IN" smtClean="0"/>
              <a:t>17-01-2022</a:t>
            </a:fld>
            <a:endParaRPr lang="en-IN"/>
          </a:p>
        </p:txBody>
      </p:sp>
      <p:pic>
        <p:nvPicPr>
          <p:cNvPr id="7" name="Picture 6">
            <a:extLst>
              <a:ext uri="{FF2B5EF4-FFF2-40B4-BE49-F238E27FC236}">
                <a16:creationId xmlns:a16="http://schemas.microsoft.com/office/drawing/2014/main" id="{287155F5-59F2-477A-BE02-EAF92FAA953D}"/>
              </a:ext>
            </a:extLst>
          </p:cNvPr>
          <p:cNvPicPr>
            <a:picLocks noChangeAspect="1"/>
          </p:cNvPicPr>
          <p:nvPr/>
        </p:nvPicPr>
        <p:blipFill>
          <a:blip r:embed="rId2"/>
          <a:stretch>
            <a:fillRect/>
          </a:stretch>
        </p:blipFill>
        <p:spPr>
          <a:xfrm>
            <a:off x="539552" y="1600199"/>
            <a:ext cx="7471151" cy="4525963"/>
          </a:xfrm>
          <a:prstGeom prst="rect">
            <a:avLst/>
          </a:prstGeom>
        </p:spPr>
      </p:pic>
    </p:spTree>
    <p:extLst>
      <p:ext uri="{BB962C8B-B14F-4D97-AF65-F5344CB8AC3E}">
        <p14:creationId xmlns:p14="http://schemas.microsoft.com/office/powerpoint/2010/main" val="2196921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B2C02-638D-4861-B5C7-F72EDBA721AF}"/>
              </a:ext>
            </a:extLst>
          </p:cNvPr>
          <p:cNvSpPr>
            <a:spLocks noGrp="1"/>
          </p:cNvSpPr>
          <p:nvPr>
            <p:ph type="title"/>
          </p:nvPr>
        </p:nvSpPr>
        <p:spPr/>
        <p:txBody>
          <a:bodyPr/>
          <a:lstStyle/>
          <a:p>
            <a:pPr algn="l"/>
            <a:r>
              <a:rPr lang="en-IN" sz="2400" b="1" dirty="0">
                <a:latin typeface="Times New Roman" pitchFamily="18" charset="0"/>
                <a:cs typeface="Times New Roman" pitchFamily="18" charset="0"/>
              </a:rPr>
              <a:t>  LITERATURE</a:t>
            </a:r>
            <a:r>
              <a:rPr lang="en-IN" sz="4400" b="1" dirty="0">
                <a:latin typeface="Times New Roman" pitchFamily="18" charset="0"/>
                <a:cs typeface="Times New Roman" pitchFamily="18" charset="0"/>
              </a:rPr>
              <a:t> </a:t>
            </a:r>
            <a:r>
              <a:rPr lang="en-IN" sz="2400" b="1" dirty="0">
                <a:latin typeface="Times New Roman" pitchFamily="18" charset="0"/>
                <a:cs typeface="Times New Roman" pitchFamily="18" charset="0"/>
              </a:rPr>
              <a:t>REVIEW</a:t>
            </a:r>
            <a:endParaRPr lang="en-IN" sz="2400" dirty="0"/>
          </a:p>
        </p:txBody>
      </p:sp>
      <p:sp>
        <p:nvSpPr>
          <p:cNvPr id="4" name="Date Placeholder 3">
            <a:extLst>
              <a:ext uri="{FF2B5EF4-FFF2-40B4-BE49-F238E27FC236}">
                <a16:creationId xmlns:a16="http://schemas.microsoft.com/office/drawing/2014/main" id="{A932F5F4-C52E-45AA-B7D2-2C1CAC7A034F}"/>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5815762C-A97F-4ABC-A03D-A771B24B9D3A}"/>
              </a:ext>
            </a:extLst>
          </p:cNvPr>
          <p:cNvSpPr>
            <a:spLocks noGrp="1"/>
          </p:cNvSpPr>
          <p:nvPr>
            <p:ph type="ftr" sz="quarter" idx="11"/>
          </p:nvPr>
        </p:nvSpPr>
        <p:spPr>
          <a:xfrm>
            <a:off x="3124200" y="6356350"/>
            <a:ext cx="4544144"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37DE984C-EDC7-4F09-940C-4EC5BDF78989}"/>
              </a:ext>
            </a:extLst>
          </p:cNvPr>
          <p:cNvSpPr>
            <a:spLocks noGrp="1"/>
          </p:cNvSpPr>
          <p:nvPr>
            <p:ph type="sldNum" sz="quarter" idx="12"/>
          </p:nvPr>
        </p:nvSpPr>
        <p:spPr/>
        <p:txBody>
          <a:bodyPr/>
          <a:lstStyle/>
          <a:p>
            <a:fld id="{669AD40C-E5A7-4132-A31D-54A4D1BB6E89}" type="slidenum">
              <a:rPr lang="en-IN" smtClean="0"/>
              <a:t>8</a:t>
            </a:fld>
            <a:endParaRPr lang="en-IN"/>
          </a:p>
        </p:txBody>
      </p:sp>
      <p:graphicFrame>
        <p:nvGraphicFramePr>
          <p:cNvPr id="7" name="Table 6">
            <a:extLst>
              <a:ext uri="{FF2B5EF4-FFF2-40B4-BE49-F238E27FC236}">
                <a16:creationId xmlns:a16="http://schemas.microsoft.com/office/drawing/2014/main" id="{76159B32-CFAF-4703-8642-91519894217F}"/>
              </a:ext>
            </a:extLst>
          </p:cNvPr>
          <p:cNvGraphicFramePr>
            <a:graphicFrameLocks noGrp="1"/>
          </p:cNvGraphicFramePr>
          <p:nvPr>
            <p:extLst>
              <p:ext uri="{D42A27DB-BD31-4B8C-83A1-F6EECF244321}">
                <p14:modId xmlns:p14="http://schemas.microsoft.com/office/powerpoint/2010/main" val="1269222364"/>
              </p:ext>
            </p:extLst>
          </p:nvPr>
        </p:nvGraphicFramePr>
        <p:xfrm>
          <a:off x="539552" y="1484784"/>
          <a:ext cx="7308674" cy="4603650"/>
        </p:xfrm>
        <a:graphic>
          <a:graphicData uri="http://schemas.openxmlformats.org/drawingml/2006/table">
            <a:tbl>
              <a:tblPr firstRow="1" firstCol="1" bandRow="1">
                <a:tableStyleId>{5C22544A-7EE6-4342-B048-85BDC9FD1C3A}</a:tableStyleId>
              </a:tblPr>
              <a:tblGrid>
                <a:gridCol w="612872">
                  <a:extLst>
                    <a:ext uri="{9D8B030D-6E8A-4147-A177-3AD203B41FA5}">
                      <a16:colId xmlns:a16="http://schemas.microsoft.com/office/drawing/2014/main" val="2505520144"/>
                    </a:ext>
                  </a:extLst>
                </a:gridCol>
                <a:gridCol w="2035531">
                  <a:extLst>
                    <a:ext uri="{9D8B030D-6E8A-4147-A177-3AD203B41FA5}">
                      <a16:colId xmlns:a16="http://schemas.microsoft.com/office/drawing/2014/main" val="2933403622"/>
                    </a:ext>
                  </a:extLst>
                </a:gridCol>
                <a:gridCol w="1640177">
                  <a:extLst>
                    <a:ext uri="{9D8B030D-6E8A-4147-A177-3AD203B41FA5}">
                      <a16:colId xmlns:a16="http://schemas.microsoft.com/office/drawing/2014/main" val="3601180254"/>
                    </a:ext>
                  </a:extLst>
                </a:gridCol>
                <a:gridCol w="3020094">
                  <a:extLst>
                    <a:ext uri="{9D8B030D-6E8A-4147-A177-3AD203B41FA5}">
                      <a16:colId xmlns:a16="http://schemas.microsoft.com/office/drawing/2014/main" val="717894605"/>
                    </a:ext>
                  </a:extLst>
                </a:gridCol>
              </a:tblGrid>
              <a:tr h="481920">
                <a:tc>
                  <a:txBody>
                    <a:bodyPr/>
                    <a:lstStyle/>
                    <a:p>
                      <a:pPr>
                        <a:lnSpc>
                          <a:spcPct val="115000"/>
                        </a:lnSpc>
                        <a:spcAft>
                          <a:spcPts val="1000"/>
                        </a:spcAft>
                      </a:pPr>
                      <a:r>
                        <a:rPr lang="en-US" sz="1300" dirty="0">
                          <a:effectLst/>
                        </a:rPr>
                        <a:t>S. No</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300" dirty="0">
                          <a:effectLst/>
                        </a:rPr>
                        <a:t>Title of the Paper</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300" dirty="0">
                          <a:effectLst/>
                        </a:rPr>
                        <a:t>Journal, Vol No , Year, Page</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300" dirty="0">
                          <a:effectLst/>
                        </a:rPr>
                        <a:t>Description about the Concept</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04304877"/>
                  </a:ext>
                </a:extLst>
              </a:tr>
              <a:tr h="4121730">
                <a:tc>
                  <a:txBody>
                    <a:bodyPr/>
                    <a:lstStyle/>
                    <a:p>
                      <a:pPr marL="0" lvl="0" indent="0">
                        <a:lnSpc>
                          <a:spcPct val="115000"/>
                        </a:lnSpc>
                        <a:spcAft>
                          <a:spcPts val="1000"/>
                        </a:spcAft>
                        <a:buFont typeface="+mj-lt"/>
                        <a:buNone/>
                      </a:pPr>
                      <a:r>
                        <a:rPr lang="en-US" sz="1300" dirty="0">
                          <a:effectLst/>
                        </a:rPr>
                        <a:t>2. </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IN" sz="1300" kern="1200" dirty="0">
                          <a:solidFill>
                            <a:schemeClr val="dk1"/>
                          </a:solidFill>
                          <a:effectLst/>
                          <a:latin typeface="+mn-lt"/>
                          <a:ea typeface="+mn-ea"/>
                          <a:cs typeface="+mn-cs"/>
                        </a:rPr>
                        <a:t>Effective Estimation of Hourly Global Solar Radiation Using Machine Learning Algorithms</a:t>
                      </a:r>
                    </a:p>
                    <a:p>
                      <a:r>
                        <a:rPr lang="en-IN" sz="1300" kern="1200" dirty="0">
                          <a:solidFill>
                            <a:schemeClr val="dk1"/>
                          </a:solidFill>
                          <a:effectLst/>
                          <a:latin typeface="+mn-lt"/>
                          <a:ea typeface="+mn-ea"/>
                          <a:cs typeface="+mn-cs"/>
                        </a:rPr>
                        <a:t> </a:t>
                      </a:r>
                    </a:p>
                    <a:p>
                      <a:r>
                        <a:rPr lang="en-IN" sz="1300" kern="1200" dirty="0">
                          <a:solidFill>
                            <a:schemeClr val="dk1"/>
                          </a:solidFill>
                          <a:effectLst/>
                          <a:latin typeface="+mn-lt"/>
                          <a:ea typeface="+mn-ea"/>
                          <a:cs typeface="+mn-cs"/>
                        </a:rPr>
                        <a:t>  </a:t>
                      </a:r>
                    </a:p>
                    <a:p>
                      <a:r>
                        <a:rPr lang="en-IN" sz="1300" kern="1200" dirty="0">
                          <a:solidFill>
                            <a:schemeClr val="dk1"/>
                          </a:solidFill>
                          <a:effectLst/>
                          <a:latin typeface="+mn-lt"/>
                          <a:ea typeface="+mn-ea"/>
                          <a:cs typeface="+mn-cs"/>
                        </a:rPr>
                        <a:t> </a:t>
                      </a:r>
                    </a:p>
                    <a:p>
                      <a:r>
                        <a:rPr lang="en-IN" sz="1300" kern="1200" dirty="0">
                          <a:solidFill>
                            <a:schemeClr val="dk1"/>
                          </a:solidFill>
                          <a:effectLst/>
                          <a:latin typeface="+mn-lt"/>
                          <a:ea typeface="+mn-ea"/>
                          <a:cs typeface="+mn-cs"/>
                        </a:rPr>
                        <a:t>  </a:t>
                      </a:r>
                    </a:p>
                    <a:p>
                      <a:r>
                        <a:rPr lang="en-IN" sz="1300" kern="1200" dirty="0">
                          <a:solidFill>
                            <a:schemeClr val="dk1"/>
                          </a:solidFill>
                          <a:effectLst/>
                          <a:latin typeface="+mn-lt"/>
                          <a:ea typeface="+mn-ea"/>
                          <a:cs typeface="+mn-cs"/>
                        </a:rPr>
                        <a:t> </a:t>
                      </a:r>
                    </a:p>
                    <a:p>
                      <a:r>
                        <a:rPr lang="en-IN" sz="1300" kern="1200" dirty="0">
                          <a:solidFill>
                            <a:schemeClr val="dk1"/>
                          </a:solidFill>
                          <a:effectLst/>
                          <a:latin typeface="+mn-lt"/>
                          <a:ea typeface="+mn-ea"/>
                          <a:cs typeface="+mn-cs"/>
                        </a:rPr>
                        <a:t> </a:t>
                      </a:r>
                    </a:p>
                    <a:p>
                      <a:r>
                        <a:rPr lang="en-US" sz="1300" kern="1200" dirty="0">
                          <a:solidFill>
                            <a:schemeClr val="dk1"/>
                          </a:solidFill>
                          <a:effectLst/>
                          <a:latin typeface="+mn-lt"/>
                          <a:ea typeface="+mn-ea"/>
                          <a:cs typeface="+mn-cs"/>
                        </a:rPr>
                        <a:t> </a:t>
                      </a:r>
                      <a:endParaRPr lang="en-IN" sz="1300" kern="1200" dirty="0">
                        <a:solidFill>
                          <a:schemeClr val="dk1"/>
                        </a:solidFill>
                        <a:effectLst/>
                        <a:latin typeface="+mn-lt"/>
                        <a:ea typeface="+mn-ea"/>
                        <a:cs typeface="+mn-cs"/>
                      </a:endParaRPr>
                    </a:p>
                    <a:p>
                      <a:r>
                        <a:rPr lang="en-IN" sz="1300" kern="1200" dirty="0">
                          <a:solidFill>
                            <a:schemeClr val="dk1"/>
                          </a:solidFill>
                          <a:effectLst/>
                          <a:latin typeface="+mn-lt"/>
                          <a:ea typeface="+mn-ea"/>
                          <a:cs typeface="+mn-cs"/>
                        </a:rPr>
                        <a:t>Abdurrahman </a:t>
                      </a:r>
                      <a:r>
                        <a:rPr lang="en-IN" sz="1300" kern="1200" dirty="0" err="1">
                          <a:solidFill>
                            <a:schemeClr val="dk1"/>
                          </a:solidFill>
                          <a:effectLst/>
                          <a:latin typeface="+mn-lt"/>
                          <a:ea typeface="+mn-ea"/>
                          <a:cs typeface="+mn-cs"/>
                        </a:rPr>
                        <a:t>Burak</a:t>
                      </a:r>
                      <a:r>
                        <a:rPr lang="en-IN" sz="1300" kern="1200" dirty="0">
                          <a:solidFill>
                            <a:schemeClr val="dk1"/>
                          </a:solidFill>
                          <a:effectLst/>
                          <a:latin typeface="+mn-lt"/>
                          <a:ea typeface="+mn-ea"/>
                          <a:cs typeface="+mn-cs"/>
                        </a:rPr>
                        <a:t> </a:t>
                      </a:r>
                      <a:r>
                        <a:rPr lang="en-IN" sz="1300" kern="1200" dirty="0" err="1">
                          <a:solidFill>
                            <a:schemeClr val="dk1"/>
                          </a:solidFill>
                          <a:effectLst/>
                          <a:latin typeface="+mn-lt"/>
                          <a:ea typeface="+mn-ea"/>
                          <a:cs typeface="+mn-cs"/>
                        </a:rPr>
                        <a:t>Guher</a:t>
                      </a:r>
                      <a:r>
                        <a:rPr lang="en-IN" sz="1300" kern="1200" dirty="0">
                          <a:solidFill>
                            <a:schemeClr val="dk1"/>
                          </a:solidFill>
                          <a:effectLst/>
                          <a:latin typeface="+mn-lt"/>
                          <a:ea typeface="+mn-ea"/>
                          <a:cs typeface="+mn-cs"/>
                        </a:rPr>
                        <a:t> , 1 </a:t>
                      </a:r>
                      <a:r>
                        <a:rPr lang="en-IN" sz="1300" kern="1200" dirty="0" err="1">
                          <a:solidFill>
                            <a:schemeClr val="dk1"/>
                          </a:solidFill>
                          <a:effectLst/>
                          <a:latin typeface="+mn-lt"/>
                          <a:ea typeface="+mn-ea"/>
                          <a:cs typeface="+mn-cs"/>
                        </a:rPr>
                        <a:t>Sakir</a:t>
                      </a:r>
                      <a:r>
                        <a:rPr lang="en-IN" sz="1300" kern="1200" dirty="0">
                          <a:solidFill>
                            <a:schemeClr val="dk1"/>
                          </a:solidFill>
                          <a:effectLst/>
                          <a:latin typeface="+mn-lt"/>
                          <a:ea typeface="+mn-ea"/>
                          <a:cs typeface="+mn-cs"/>
                        </a:rPr>
                        <a:t> </a:t>
                      </a:r>
                      <a:r>
                        <a:rPr lang="en-IN" sz="1300" kern="1200" dirty="0" err="1">
                          <a:solidFill>
                            <a:schemeClr val="dk1"/>
                          </a:solidFill>
                          <a:effectLst/>
                          <a:latin typeface="+mn-lt"/>
                          <a:ea typeface="+mn-ea"/>
                          <a:cs typeface="+mn-cs"/>
                        </a:rPr>
                        <a:t>Tasdemir</a:t>
                      </a:r>
                      <a:r>
                        <a:rPr lang="en-IN" sz="1300" kern="1200" dirty="0">
                          <a:solidFill>
                            <a:schemeClr val="dk1"/>
                          </a:solidFill>
                          <a:effectLst/>
                          <a:latin typeface="+mn-lt"/>
                          <a:ea typeface="+mn-ea"/>
                          <a:cs typeface="+mn-cs"/>
                        </a:rPr>
                        <a:t> , 2 and Bulent </a:t>
                      </a:r>
                      <a:r>
                        <a:rPr lang="en-IN" sz="1300" kern="1200" dirty="0" err="1">
                          <a:solidFill>
                            <a:schemeClr val="dk1"/>
                          </a:solidFill>
                          <a:effectLst/>
                          <a:latin typeface="+mn-lt"/>
                          <a:ea typeface="+mn-ea"/>
                          <a:cs typeface="+mn-cs"/>
                        </a:rPr>
                        <a:t>Yaniktepe</a:t>
                      </a:r>
                      <a:r>
                        <a:rPr lang="en-IN" sz="1300" kern="1200" dirty="0">
                          <a:solidFill>
                            <a:schemeClr val="dk1"/>
                          </a:solidFill>
                          <a:effectLst/>
                          <a:latin typeface="+mn-lt"/>
                          <a:ea typeface="+mn-ea"/>
                          <a:cs typeface="+mn-cs"/>
                        </a:rPr>
                        <a:t> 3“Effective Estimation of Hourly Global Solar Radiation Using Machine Learning Algorithms”</a:t>
                      </a:r>
                    </a:p>
                    <a:p>
                      <a:r>
                        <a:rPr lang="en-IN" sz="1300" kern="1200" dirty="0">
                          <a:solidFill>
                            <a:schemeClr val="dk1"/>
                          </a:solidFill>
                          <a:effectLst/>
                          <a:latin typeface="+mn-lt"/>
                          <a:ea typeface="+mn-ea"/>
                          <a:cs typeface="+mn-cs"/>
                        </a:rPr>
                        <a:t>International Journal of Photoenergy, 2020</a:t>
                      </a:r>
                      <a:endParaRPr lang="en-IN" sz="1300" dirty="0">
                        <a:effectLst/>
                        <a:latin typeface="+mn-lt"/>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300" dirty="0">
                          <a:effectLst/>
                          <a:latin typeface="+mn-lt"/>
                        </a:rPr>
                        <a:t>INTERNATIONAL JOURNAL OF SCIENTIFIC &amp; TECHNOLOGY RESEARCH(IJSTR), VOLUME 8, ISSUE 12, </a:t>
                      </a:r>
                    </a:p>
                    <a:p>
                      <a:pPr>
                        <a:lnSpc>
                          <a:spcPct val="115000"/>
                        </a:lnSpc>
                        <a:spcAft>
                          <a:spcPts val="1000"/>
                        </a:spcAft>
                      </a:pPr>
                      <a:r>
                        <a:rPr lang="en-US" sz="1300" dirty="0">
                          <a:effectLst/>
                          <a:latin typeface="+mn-lt"/>
                        </a:rPr>
                        <a:t>2020</a:t>
                      </a:r>
                    </a:p>
                    <a:p>
                      <a:pPr>
                        <a:lnSpc>
                          <a:spcPct val="115000"/>
                        </a:lnSpc>
                        <a:spcAft>
                          <a:spcPts val="1000"/>
                        </a:spcAft>
                      </a:pPr>
                      <a:r>
                        <a:rPr lang="en-US" sz="1300" dirty="0">
                          <a:effectLst/>
                          <a:latin typeface="+mn-lt"/>
                        </a:rPr>
                        <a:t>ISSN 2277-8616</a:t>
                      </a:r>
                    </a:p>
                    <a:p>
                      <a:pPr>
                        <a:lnSpc>
                          <a:spcPct val="115000"/>
                        </a:lnSpc>
                        <a:spcAft>
                          <a:spcPts val="1000"/>
                        </a:spcAft>
                      </a:pP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300" b="1" dirty="0">
                          <a:effectLst/>
                        </a:rPr>
                        <a:t>Aim</a:t>
                      </a:r>
                      <a:r>
                        <a:rPr lang="en-US" sz="1300" dirty="0">
                          <a:effectLst/>
                        </a:rPr>
                        <a:t>: To build a model that estimate solar radiation.</a:t>
                      </a:r>
                      <a:endParaRPr lang="en-IN" sz="1300" dirty="0">
                        <a:effectLst/>
                      </a:endParaRPr>
                    </a:p>
                    <a:p>
                      <a:pPr>
                        <a:lnSpc>
                          <a:spcPct val="115000"/>
                        </a:lnSpc>
                        <a:spcAft>
                          <a:spcPts val="1000"/>
                        </a:spcAft>
                      </a:pPr>
                      <a:r>
                        <a:rPr lang="en-US" sz="1300" b="1" dirty="0">
                          <a:effectLst/>
                        </a:rPr>
                        <a:t>Objective: </a:t>
                      </a:r>
                      <a:r>
                        <a:rPr lang="en-IN" sz="1300" b="1" dirty="0">
                          <a:effectLst/>
                        </a:rPr>
                        <a:t> </a:t>
                      </a:r>
                      <a:r>
                        <a:rPr lang="en-US" sz="1300" b="0" dirty="0">
                          <a:effectLst/>
                        </a:rPr>
                        <a:t>To use ML algorithms and build a model that estimates solar radiation.</a:t>
                      </a:r>
                      <a:endParaRPr lang="en-IN" sz="1300" b="0" dirty="0">
                        <a:effectLst/>
                      </a:endParaRPr>
                    </a:p>
                    <a:p>
                      <a:pPr>
                        <a:lnSpc>
                          <a:spcPct val="115000"/>
                        </a:lnSpc>
                        <a:spcAft>
                          <a:spcPts val="1000"/>
                        </a:spcAft>
                      </a:pPr>
                      <a:r>
                        <a:rPr lang="en-US" sz="1300" b="1" dirty="0">
                          <a:effectLst/>
                        </a:rPr>
                        <a:t>Methodology</a:t>
                      </a:r>
                      <a:r>
                        <a:rPr lang="en-US" sz="1300" dirty="0">
                          <a:effectLst/>
                        </a:rPr>
                        <a:t>:   The input data were determined in five different groups at the end of the selection process, and the development processes of the best ML models were explained for each group.</a:t>
                      </a:r>
                      <a:endParaRPr lang="en-IN" sz="1300" dirty="0">
                        <a:effectLst/>
                      </a:endParaRPr>
                    </a:p>
                    <a:p>
                      <a:pPr>
                        <a:lnSpc>
                          <a:spcPct val="115000"/>
                        </a:lnSpc>
                        <a:spcAft>
                          <a:spcPts val="1000"/>
                        </a:spcAft>
                      </a:pPr>
                      <a:r>
                        <a:rPr lang="en-US" sz="1300" b="1" dirty="0">
                          <a:effectLst/>
                        </a:rPr>
                        <a:t>Conclusion</a:t>
                      </a:r>
                      <a:r>
                        <a:rPr lang="en-IN" sz="1300" dirty="0">
                          <a:effectLst/>
                        </a:rPr>
                        <a:t>: </a:t>
                      </a:r>
                      <a:r>
                        <a:rPr lang="en-US" sz="1300" dirty="0">
                          <a:effectLst/>
                        </a:rPr>
                        <a:t>In the present study, a comparative evaluation was made by developing models based on four different ML.</a:t>
                      </a:r>
                      <a:r>
                        <a:rPr lang="en-IN" sz="1300" dirty="0">
                          <a:effectLst/>
                        </a:rPr>
                        <a:t>.</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07117500"/>
                  </a:ext>
                </a:extLst>
              </a:tr>
            </a:tbl>
          </a:graphicData>
        </a:graphic>
      </p:graphicFrame>
    </p:spTree>
    <p:extLst>
      <p:ext uri="{BB962C8B-B14F-4D97-AF65-F5344CB8AC3E}">
        <p14:creationId xmlns:p14="http://schemas.microsoft.com/office/powerpoint/2010/main" val="16674517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CDD5FC8-BDD6-45A9-ADB1-5BBE7DAC913E}"/>
              </a:ext>
            </a:extLst>
          </p:cNvPr>
          <p:cNvSpPr>
            <a:spLocks noGrp="1"/>
          </p:cNvSpPr>
          <p:nvPr>
            <p:ph type="dt" sz="half" idx="10"/>
          </p:nvPr>
        </p:nvSpPr>
        <p:spPr/>
        <p:txBody>
          <a:bodyPr/>
          <a:lstStyle/>
          <a:p>
            <a:fld id="{526DEE5C-195B-4209-9085-526B148D6B3E}" type="datetime1">
              <a:rPr lang="en-IN" smtClean="0"/>
              <a:t>17-01-2022</a:t>
            </a:fld>
            <a:endParaRPr lang="en-IN"/>
          </a:p>
        </p:txBody>
      </p:sp>
      <p:sp>
        <p:nvSpPr>
          <p:cNvPr id="5" name="Footer Placeholder 4">
            <a:extLst>
              <a:ext uri="{FF2B5EF4-FFF2-40B4-BE49-F238E27FC236}">
                <a16:creationId xmlns:a16="http://schemas.microsoft.com/office/drawing/2014/main" id="{FE8D3127-247C-4F53-AF6E-279107BC4E63}"/>
              </a:ext>
            </a:extLst>
          </p:cNvPr>
          <p:cNvSpPr>
            <a:spLocks noGrp="1"/>
          </p:cNvSpPr>
          <p:nvPr>
            <p:ph type="ftr" sz="quarter" idx="11"/>
          </p:nvPr>
        </p:nvSpPr>
        <p:spPr>
          <a:xfrm>
            <a:off x="3124200" y="6356350"/>
            <a:ext cx="4616152" cy="365125"/>
          </a:xfrm>
        </p:spPr>
        <p:txBody>
          <a:bodyPr/>
          <a:lstStyle/>
          <a:p>
            <a:r>
              <a:rPr lang="en-IN" dirty="0"/>
              <a:t>BATCH NO: 7    DEPARTMENT OF COMPUTER SCIENCE &amp; ENGINEERING</a:t>
            </a:r>
          </a:p>
        </p:txBody>
      </p:sp>
      <p:sp>
        <p:nvSpPr>
          <p:cNvPr id="6" name="Slide Number Placeholder 5">
            <a:extLst>
              <a:ext uri="{FF2B5EF4-FFF2-40B4-BE49-F238E27FC236}">
                <a16:creationId xmlns:a16="http://schemas.microsoft.com/office/drawing/2014/main" id="{F4414B64-B75C-44AF-8195-8EF29910C880}"/>
              </a:ext>
            </a:extLst>
          </p:cNvPr>
          <p:cNvSpPr>
            <a:spLocks noGrp="1"/>
          </p:cNvSpPr>
          <p:nvPr>
            <p:ph type="sldNum" sz="quarter" idx="12"/>
          </p:nvPr>
        </p:nvSpPr>
        <p:spPr/>
        <p:txBody>
          <a:bodyPr/>
          <a:lstStyle/>
          <a:p>
            <a:fld id="{669AD40C-E5A7-4132-A31D-54A4D1BB6E89}" type="slidenum">
              <a:rPr lang="en-IN" smtClean="0"/>
              <a:t>9</a:t>
            </a:fld>
            <a:endParaRPr lang="en-IN"/>
          </a:p>
        </p:txBody>
      </p:sp>
      <p:graphicFrame>
        <p:nvGraphicFramePr>
          <p:cNvPr id="10" name="Table 9">
            <a:extLst>
              <a:ext uri="{FF2B5EF4-FFF2-40B4-BE49-F238E27FC236}">
                <a16:creationId xmlns:a16="http://schemas.microsoft.com/office/drawing/2014/main" id="{7471A60F-05EA-4242-9AAD-22BB3907620F}"/>
              </a:ext>
            </a:extLst>
          </p:cNvPr>
          <p:cNvGraphicFramePr>
            <a:graphicFrameLocks noGrp="1"/>
          </p:cNvGraphicFramePr>
          <p:nvPr>
            <p:extLst>
              <p:ext uri="{D42A27DB-BD31-4B8C-83A1-F6EECF244321}">
                <p14:modId xmlns:p14="http://schemas.microsoft.com/office/powerpoint/2010/main" val="1895021077"/>
              </p:ext>
            </p:extLst>
          </p:nvPr>
        </p:nvGraphicFramePr>
        <p:xfrm>
          <a:off x="401216" y="1340768"/>
          <a:ext cx="7195120" cy="4734447"/>
        </p:xfrm>
        <a:graphic>
          <a:graphicData uri="http://schemas.openxmlformats.org/drawingml/2006/table">
            <a:tbl>
              <a:tblPr firstRow="1" firstCol="1" bandRow="1">
                <a:tableStyleId>{5C22544A-7EE6-4342-B048-85BDC9FD1C3A}</a:tableStyleId>
              </a:tblPr>
              <a:tblGrid>
                <a:gridCol w="603350">
                  <a:extLst>
                    <a:ext uri="{9D8B030D-6E8A-4147-A177-3AD203B41FA5}">
                      <a16:colId xmlns:a16="http://schemas.microsoft.com/office/drawing/2014/main" val="2505520144"/>
                    </a:ext>
                  </a:extLst>
                </a:gridCol>
                <a:gridCol w="2003904">
                  <a:extLst>
                    <a:ext uri="{9D8B030D-6E8A-4147-A177-3AD203B41FA5}">
                      <a16:colId xmlns:a16="http://schemas.microsoft.com/office/drawing/2014/main" val="2933403622"/>
                    </a:ext>
                  </a:extLst>
                </a:gridCol>
                <a:gridCol w="1614695">
                  <a:extLst>
                    <a:ext uri="{9D8B030D-6E8A-4147-A177-3AD203B41FA5}">
                      <a16:colId xmlns:a16="http://schemas.microsoft.com/office/drawing/2014/main" val="3601180254"/>
                    </a:ext>
                  </a:extLst>
                </a:gridCol>
                <a:gridCol w="2973171">
                  <a:extLst>
                    <a:ext uri="{9D8B030D-6E8A-4147-A177-3AD203B41FA5}">
                      <a16:colId xmlns:a16="http://schemas.microsoft.com/office/drawing/2014/main" val="717894605"/>
                    </a:ext>
                  </a:extLst>
                </a:gridCol>
              </a:tblGrid>
              <a:tr h="493599">
                <a:tc>
                  <a:txBody>
                    <a:bodyPr/>
                    <a:lstStyle/>
                    <a:p>
                      <a:pPr>
                        <a:lnSpc>
                          <a:spcPct val="115000"/>
                        </a:lnSpc>
                        <a:spcAft>
                          <a:spcPts val="1000"/>
                        </a:spcAft>
                      </a:pPr>
                      <a:r>
                        <a:rPr lang="en-US" sz="1300" dirty="0">
                          <a:effectLst/>
                        </a:rPr>
                        <a:t>S. No</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300" dirty="0">
                          <a:effectLst/>
                        </a:rPr>
                        <a:t>Title of the Paper</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300" dirty="0">
                          <a:effectLst/>
                        </a:rPr>
                        <a:t>Journal , Vol No , Year, Page</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300" dirty="0">
                          <a:effectLst/>
                        </a:rPr>
                        <a:t>Description about the Concept</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04304877"/>
                  </a:ext>
                </a:extLst>
              </a:tr>
              <a:tr h="4114913">
                <a:tc>
                  <a:txBody>
                    <a:bodyPr/>
                    <a:lstStyle/>
                    <a:p>
                      <a:pPr marL="0" lvl="0" indent="0">
                        <a:lnSpc>
                          <a:spcPct val="115000"/>
                        </a:lnSpc>
                        <a:spcAft>
                          <a:spcPts val="1000"/>
                        </a:spcAft>
                        <a:buFont typeface="+mj-lt"/>
                        <a:buNone/>
                      </a:pPr>
                      <a:r>
                        <a:rPr lang="en-US" sz="1300" dirty="0">
                          <a:effectLst/>
                          <a:latin typeface="Calibri" panose="020F0502020204030204" pitchFamily="34" charset="0"/>
                          <a:ea typeface="Calibri" panose="020F0502020204030204" pitchFamily="34" charset="0"/>
                          <a:cs typeface="Times New Roman" panose="02020603050405020304" pitchFamily="18" charset="0"/>
                        </a:rPr>
                        <a:t>3.</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en-IN" sz="1300" kern="1200" dirty="0">
                          <a:solidFill>
                            <a:schemeClr val="dk1"/>
                          </a:solidFill>
                          <a:effectLst/>
                          <a:latin typeface="+mn-lt"/>
                          <a:ea typeface="+mn-ea"/>
                          <a:cs typeface="+mn-cs"/>
                        </a:rPr>
                        <a:t>Clustering Model For Solar Irradiation Prediction Using Machine Learning Algorithm</a:t>
                      </a:r>
                    </a:p>
                    <a:p>
                      <a:r>
                        <a:rPr lang="en-IN" sz="1300" kern="1200" dirty="0">
                          <a:solidFill>
                            <a:schemeClr val="dk1"/>
                          </a:solidFill>
                          <a:effectLst/>
                          <a:latin typeface="+mn-lt"/>
                          <a:ea typeface="+mn-ea"/>
                          <a:cs typeface="+mn-cs"/>
                        </a:rPr>
                        <a:t> </a:t>
                      </a:r>
                    </a:p>
                    <a:p>
                      <a:r>
                        <a:rPr lang="en-IN" sz="1300" kern="1200" dirty="0">
                          <a:solidFill>
                            <a:schemeClr val="dk1"/>
                          </a:solidFill>
                          <a:effectLst/>
                          <a:latin typeface="+mn-lt"/>
                          <a:ea typeface="+mn-ea"/>
                          <a:cs typeface="+mn-cs"/>
                        </a:rPr>
                        <a:t>  </a:t>
                      </a:r>
                    </a:p>
                    <a:p>
                      <a:r>
                        <a:rPr lang="en-IN" sz="1300" kern="1200" dirty="0">
                          <a:solidFill>
                            <a:schemeClr val="dk1"/>
                          </a:solidFill>
                          <a:effectLst/>
                          <a:latin typeface="+mn-lt"/>
                          <a:ea typeface="+mn-ea"/>
                          <a:cs typeface="+mn-cs"/>
                        </a:rPr>
                        <a:t>  </a:t>
                      </a:r>
                    </a:p>
                    <a:p>
                      <a:r>
                        <a:rPr lang="en-IN" sz="1300" kern="1200" dirty="0">
                          <a:solidFill>
                            <a:schemeClr val="dk1"/>
                          </a:solidFill>
                          <a:effectLst/>
                          <a:latin typeface="+mn-lt"/>
                          <a:ea typeface="+mn-ea"/>
                          <a:cs typeface="+mn-cs"/>
                        </a:rPr>
                        <a:t> </a:t>
                      </a:r>
                    </a:p>
                    <a:p>
                      <a:r>
                        <a:rPr lang="en-IN" sz="1300" kern="1200" dirty="0">
                          <a:solidFill>
                            <a:schemeClr val="dk1"/>
                          </a:solidFill>
                          <a:effectLst/>
                          <a:latin typeface="+mn-lt"/>
                          <a:ea typeface="+mn-ea"/>
                          <a:cs typeface="+mn-cs"/>
                        </a:rPr>
                        <a:t> </a:t>
                      </a:r>
                    </a:p>
                    <a:p>
                      <a:r>
                        <a:rPr lang="en-US" sz="1300" kern="1200" dirty="0">
                          <a:solidFill>
                            <a:schemeClr val="dk1"/>
                          </a:solidFill>
                          <a:effectLst/>
                          <a:latin typeface="+mn-lt"/>
                          <a:ea typeface="+mn-ea"/>
                          <a:cs typeface="+mn-cs"/>
                        </a:rPr>
                        <a:t>Prachi Sharma, </a:t>
                      </a:r>
                      <a:r>
                        <a:rPr lang="en-US" sz="1300" kern="1200" dirty="0" err="1">
                          <a:solidFill>
                            <a:schemeClr val="dk1"/>
                          </a:solidFill>
                          <a:effectLst/>
                          <a:latin typeface="+mn-lt"/>
                          <a:ea typeface="+mn-ea"/>
                          <a:cs typeface="+mn-cs"/>
                        </a:rPr>
                        <a:t>Dr.Megha</a:t>
                      </a:r>
                      <a:r>
                        <a:rPr lang="en-US" sz="1300" kern="1200" dirty="0">
                          <a:solidFill>
                            <a:schemeClr val="dk1"/>
                          </a:solidFill>
                          <a:effectLst/>
                          <a:latin typeface="+mn-lt"/>
                          <a:ea typeface="+mn-ea"/>
                          <a:cs typeface="+mn-cs"/>
                        </a:rPr>
                        <a:t> </a:t>
                      </a:r>
                      <a:r>
                        <a:rPr lang="en-US" sz="1300" kern="1200" dirty="0" err="1">
                          <a:solidFill>
                            <a:schemeClr val="dk1"/>
                          </a:solidFill>
                          <a:effectLst/>
                          <a:latin typeface="+mn-lt"/>
                          <a:ea typeface="+mn-ea"/>
                          <a:cs typeface="+mn-cs"/>
                        </a:rPr>
                        <a:t>Kamble</a:t>
                      </a:r>
                      <a:r>
                        <a:rPr lang="en-IN" sz="1300" kern="1200" dirty="0">
                          <a:solidFill>
                            <a:schemeClr val="dk1"/>
                          </a:solidFill>
                          <a:effectLst/>
                          <a:latin typeface="+mn-lt"/>
                          <a:ea typeface="+mn-ea"/>
                          <a:cs typeface="+mn-cs"/>
                        </a:rPr>
                        <a:t>, </a:t>
                      </a:r>
                      <a:r>
                        <a:rPr lang="en-US" sz="1300" kern="1200" dirty="0">
                          <a:solidFill>
                            <a:schemeClr val="dk1"/>
                          </a:solidFill>
                          <a:effectLst/>
                          <a:latin typeface="+mn-lt"/>
                          <a:ea typeface="+mn-ea"/>
                          <a:cs typeface="+mn-cs"/>
                        </a:rPr>
                        <a:t>“</a:t>
                      </a:r>
                      <a:r>
                        <a:rPr lang="en-IN" sz="1300" kern="1200" dirty="0">
                          <a:solidFill>
                            <a:schemeClr val="dk1"/>
                          </a:solidFill>
                          <a:effectLst/>
                          <a:latin typeface="+mn-lt"/>
                          <a:ea typeface="+mn-ea"/>
                          <a:cs typeface="+mn-cs"/>
                        </a:rPr>
                        <a:t>Clustering Model For Solar Irradiation Prediction Using Machine Learning Algorithm</a:t>
                      </a:r>
                      <a:r>
                        <a:rPr lang="en-US" sz="1300" kern="1200" dirty="0">
                          <a:solidFill>
                            <a:schemeClr val="dk1"/>
                          </a:solidFill>
                          <a:effectLst/>
                          <a:latin typeface="+mn-lt"/>
                          <a:ea typeface="+mn-ea"/>
                          <a:cs typeface="+mn-cs"/>
                        </a:rPr>
                        <a:t>”,</a:t>
                      </a:r>
                      <a:endParaRPr lang="en-IN" sz="1300" kern="1200" dirty="0">
                        <a:solidFill>
                          <a:schemeClr val="dk1"/>
                        </a:solidFill>
                        <a:effectLst/>
                        <a:latin typeface="+mn-lt"/>
                        <a:ea typeface="+mn-ea"/>
                        <a:cs typeface="+mn-cs"/>
                      </a:endParaRPr>
                    </a:p>
                    <a:p>
                      <a:r>
                        <a:rPr lang="en-US" sz="1300" kern="1200" dirty="0">
                          <a:solidFill>
                            <a:schemeClr val="dk1"/>
                          </a:solidFill>
                          <a:effectLst/>
                          <a:latin typeface="+mn-lt"/>
                          <a:ea typeface="+mn-ea"/>
                          <a:cs typeface="+mn-cs"/>
                        </a:rPr>
                        <a:t>INTERNATIONAL JOURNAL OF SCIENTIFIC &amp; TECHNOLOGY RESEARCH</a:t>
                      </a:r>
                      <a:r>
                        <a:rPr lang="en-IN" sz="1300" kern="1200" dirty="0">
                          <a:solidFill>
                            <a:schemeClr val="dk1"/>
                          </a:solidFill>
                          <a:effectLst/>
                          <a:latin typeface="+mn-lt"/>
                          <a:ea typeface="+mn-ea"/>
                          <a:cs typeface="+mn-cs"/>
                        </a:rPr>
                        <a:t>(IJSTR), </a:t>
                      </a:r>
                      <a:r>
                        <a:rPr lang="en-US" sz="1300" kern="1200" dirty="0">
                          <a:solidFill>
                            <a:schemeClr val="dk1"/>
                          </a:solidFill>
                          <a:effectLst/>
                          <a:latin typeface="+mn-lt"/>
                          <a:ea typeface="+mn-ea"/>
                          <a:cs typeface="+mn-cs"/>
                        </a:rPr>
                        <a:t>VOLUME 8, ISSUE 12, DECEMBER 2019</a:t>
                      </a:r>
                      <a:endParaRPr lang="en-IN" sz="1300" dirty="0">
                        <a:effectLst/>
                        <a:latin typeface="+mn-lt"/>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300" dirty="0">
                          <a:effectLst/>
                        </a:rPr>
                        <a:t>INTERNATIONAL JOURNAL OF SCIENTIFIC &amp; TECHNOLOGY RESEARCH(IJSTR), VOLUME 8, ISSUE 12, DECEMBER 2019</a:t>
                      </a:r>
                    </a:p>
                    <a:p>
                      <a:pPr>
                        <a:lnSpc>
                          <a:spcPct val="115000"/>
                        </a:lnSpc>
                        <a:spcAft>
                          <a:spcPts val="1000"/>
                        </a:spcAft>
                      </a:pPr>
                      <a:r>
                        <a:rPr lang="en-US" sz="1300" dirty="0">
                          <a:effectLst/>
                        </a:rPr>
                        <a:t>ISSN 2277-8616</a:t>
                      </a:r>
                    </a:p>
                  </a:txBody>
                  <a:tcPr marL="68580" marR="68580" marT="0" marB="0"/>
                </a:tc>
                <a:tc>
                  <a:txBody>
                    <a:bodyPr/>
                    <a:lstStyle/>
                    <a:p>
                      <a:pPr>
                        <a:lnSpc>
                          <a:spcPct val="115000"/>
                        </a:lnSpc>
                        <a:spcAft>
                          <a:spcPts val="1000"/>
                        </a:spcAft>
                      </a:pPr>
                      <a:r>
                        <a:rPr lang="en-US" sz="1300" b="1" dirty="0">
                          <a:effectLst/>
                        </a:rPr>
                        <a:t>Aim</a:t>
                      </a:r>
                      <a:r>
                        <a:rPr lang="en-US" sz="1300" dirty="0">
                          <a:effectLst/>
                        </a:rPr>
                        <a:t>: To build a clustering model for solar prediction</a:t>
                      </a:r>
                      <a:r>
                        <a:rPr lang="en-IN" sz="1300" dirty="0">
                          <a:effectLst/>
                        </a:rPr>
                        <a:t>.</a:t>
                      </a:r>
                    </a:p>
                    <a:p>
                      <a:pPr>
                        <a:lnSpc>
                          <a:spcPct val="115000"/>
                        </a:lnSpc>
                        <a:spcAft>
                          <a:spcPts val="1000"/>
                        </a:spcAft>
                      </a:pPr>
                      <a:r>
                        <a:rPr lang="en-US" sz="1300" b="1" dirty="0">
                          <a:effectLst/>
                        </a:rPr>
                        <a:t>Objective: </a:t>
                      </a:r>
                      <a:r>
                        <a:rPr lang="en-US" sz="1300" dirty="0">
                          <a:effectLst/>
                        </a:rPr>
                        <a:t>To use ML algorithms and build a clustering model for solar prediction.</a:t>
                      </a:r>
                    </a:p>
                    <a:p>
                      <a:pPr>
                        <a:lnSpc>
                          <a:spcPct val="115000"/>
                        </a:lnSpc>
                        <a:spcAft>
                          <a:spcPts val="1000"/>
                        </a:spcAft>
                      </a:pPr>
                      <a:r>
                        <a:rPr lang="en-US" sz="1300" b="1" dirty="0">
                          <a:effectLst/>
                        </a:rPr>
                        <a:t>Methodology :</a:t>
                      </a:r>
                      <a:r>
                        <a:rPr lang="en-US" sz="1300" dirty="0">
                          <a:effectLst/>
                        </a:rPr>
                        <a:t>Ensemble approaches helps to combine various advantages of different ML approaches to develop one  predictive model for decreasing the variance , bias as well as improving the predictions .</a:t>
                      </a:r>
                    </a:p>
                    <a:p>
                      <a:pPr>
                        <a:lnSpc>
                          <a:spcPct val="115000"/>
                        </a:lnSpc>
                        <a:spcAft>
                          <a:spcPts val="1000"/>
                        </a:spcAft>
                      </a:pPr>
                      <a:r>
                        <a:rPr lang="en-US" sz="1300" b="1" dirty="0">
                          <a:effectLst/>
                        </a:rPr>
                        <a:t>Conclusion</a:t>
                      </a:r>
                      <a:r>
                        <a:rPr lang="en-IN" sz="1300" dirty="0">
                          <a:effectLst/>
                        </a:rPr>
                        <a:t>: </a:t>
                      </a:r>
                      <a:r>
                        <a:rPr lang="en-US" sz="1300" dirty="0">
                          <a:effectLst/>
                        </a:rPr>
                        <a:t>The performance of the proposed approach will be estimated by means of the following measure, Mean Absolute Error (MAE) Normalized Root Mean Square Error (</a:t>
                      </a:r>
                      <a:r>
                        <a:rPr lang="en-US" sz="1300" dirty="0" err="1">
                          <a:effectLst/>
                        </a:rPr>
                        <a:t>nRMSE</a:t>
                      </a:r>
                      <a:r>
                        <a:rPr lang="en-US" sz="1300" dirty="0">
                          <a:effectLst/>
                        </a:rPr>
                        <a:t>) Prediction Accuracy (%).</a:t>
                      </a:r>
                      <a:endParaRPr lang="en-IN" sz="13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07117500"/>
                  </a:ext>
                </a:extLst>
              </a:tr>
            </a:tbl>
          </a:graphicData>
        </a:graphic>
      </p:graphicFrame>
      <p:sp>
        <p:nvSpPr>
          <p:cNvPr id="7" name="TextBox 6">
            <a:extLst>
              <a:ext uri="{FF2B5EF4-FFF2-40B4-BE49-F238E27FC236}">
                <a16:creationId xmlns:a16="http://schemas.microsoft.com/office/drawing/2014/main" id="{62C29CCF-8577-4391-A532-62F762FF0F6F}"/>
              </a:ext>
            </a:extLst>
          </p:cNvPr>
          <p:cNvSpPr txBox="1"/>
          <p:nvPr/>
        </p:nvSpPr>
        <p:spPr>
          <a:xfrm>
            <a:off x="304800" y="379428"/>
            <a:ext cx="4572000" cy="646331"/>
          </a:xfrm>
          <a:prstGeom prst="rect">
            <a:avLst/>
          </a:prstGeom>
          <a:noFill/>
        </p:spPr>
        <p:txBody>
          <a:bodyPr wrap="square">
            <a:spAutoFit/>
          </a:bodyPr>
          <a:lstStyle/>
          <a:p>
            <a:r>
              <a:rPr lang="en-IN" sz="1800" b="1" dirty="0">
                <a:latin typeface="Times New Roman" pitchFamily="18" charset="0"/>
                <a:cs typeface="Times New Roman" pitchFamily="18" charset="0"/>
              </a:rPr>
              <a:t>LITERATURE</a:t>
            </a:r>
            <a:r>
              <a:rPr lang="en-IN" sz="3600" b="1" dirty="0">
                <a:latin typeface="Times New Roman" pitchFamily="18" charset="0"/>
                <a:cs typeface="Times New Roman" pitchFamily="18" charset="0"/>
              </a:rPr>
              <a:t> </a:t>
            </a:r>
            <a:r>
              <a:rPr lang="en-IN" sz="1800" b="1" dirty="0">
                <a:latin typeface="Times New Roman" pitchFamily="18" charset="0"/>
                <a:cs typeface="Times New Roman" pitchFamily="18" charset="0"/>
              </a:rPr>
              <a:t>REVIEW</a:t>
            </a:r>
            <a:endParaRPr lang="en-IN" dirty="0"/>
          </a:p>
        </p:txBody>
      </p:sp>
    </p:spTree>
    <p:extLst>
      <p:ext uri="{BB962C8B-B14F-4D97-AF65-F5344CB8AC3E}">
        <p14:creationId xmlns:p14="http://schemas.microsoft.com/office/powerpoint/2010/main" val="30274441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664</TotalTime>
  <Words>2971</Words>
  <Application>Microsoft Office PowerPoint</Application>
  <PresentationFormat>On-screen Show (4:3)</PresentationFormat>
  <Paragraphs>635</Paragraphs>
  <Slides>40</Slides>
  <Notes>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Arial</vt:lpstr>
      <vt:lpstr>Calibri</vt:lpstr>
      <vt:lpstr>Calibri Light</vt:lpstr>
      <vt:lpstr>Symbol</vt:lpstr>
      <vt:lpstr>Times</vt:lpstr>
      <vt:lpstr>Times New Roman</vt:lpstr>
      <vt:lpstr>Wingdings</vt:lpstr>
      <vt:lpstr>Office Theme</vt:lpstr>
      <vt:lpstr>PowerPoint Presentation</vt:lpstr>
      <vt:lpstr>PowerPoint Presentation</vt:lpstr>
      <vt:lpstr>ABSTRACT</vt:lpstr>
      <vt:lpstr>OBJECTIVES </vt:lpstr>
      <vt:lpstr>INTRODUCTION</vt:lpstr>
      <vt:lpstr>PowerPoint Presentation</vt:lpstr>
      <vt:lpstr>LITERATURE REVIEW</vt:lpstr>
      <vt:lpstr>  LITERATURE REVIEW</vt:lpstr>
      <vt:lpstr>PowerPoint Presentation</vt:lpstr>
      <vt:lpstr>DESIGN AND METHODOLOGIES</vt:lpstr>
      <vt:lpstr>PowerPoint Presentation</vt:lpstr>
      <vt:lpstr>PowerPoint Presentation</vt:lpstr>
      <vt:lpstr>PowerPoint Presentation</vt:lpstr>
      <vt:lpstr>PowerPoint Presentation</vt:lpstr>
      <vt:lpstr>PowerPoint Presentation</vt:lpstr>
      <vt:lpstr>PowerPoint Presentation</vt:lpstr>
      <vt:lpstr>IMPLEMENTATION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lpstr>REFERENCES(as per IEEE format only)</vt:lpstr>
      <vt:lpstr>REFERENCES(as per IEEE format only)</vt:lpstr>
      <vt:lpstr>PowerPoint Presentation</vt:lpstr>
      <vt:lpstr>PowerPoint Presentation</vt:lpstr>
      <vt:lpstr>PowerPoint Presentation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Venkata Thanooj</dc:creator>
  <cp:lastModifiedBy>jeswanthanumula566@outlook.com</cp:lastModifiedBy>
  <cp:revision>39</cp:revision>
  <dcterms:created xsi:type="dcterms:W3CDTF">2020-03-05T03:47:09Z</dcterms:created>
  <dcterms:modified xsi:type="dcterms:W3CDTF">2022-01-17T13:38:09Z</dcterms:modified>
</cp:coreProperties>
</file>

<file path=docProps/thumbnail.jpeg>
</file>